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  <p:sldId id="265" r:id="rId6"/>
    <p:sldId id="266" r:id="rId7"/>
    <p:sldId id="267" r:id="rId8"/>
    <p:sldId id="268" r:id="rId9"/>
    <p:sldId id="269" r:id="rId10"/>
    <p:sldId id="275" r:id="rId11"/>
    <p:sldId id="280" r:id="rId12"/>
    <p:sldId id="283" r:id="rId13"/>
    <p:sldId id="284" r:id="rId14"/>
    <p:sldId id="307" r:id="rId15"/>
    <p:sldId id="285" r:id="rId16"/>
    <p:sldId id="288" r:id="rId17"/>
    <p:sldId id="290" r:id="rId18"/>
    <p:sldId id="291" r:id="rId19"/>
    <p:sldId id="295" r:id="rId20"/>
    <p:sldId id="296" r:id="rId21"/>
    <p:sldId id="308" r:id="rId22"/>
    <p:sldId id="297" r:id="rId23"/>
    <p:sldId id="298" r:id="rId24"/>
    <p:sldId id="300" r:id="rId25"/>
    <p:sldId id="301" r:id="rId26"/>
    <p:sldId id="309" r:id="rId27"/>
    <p:sldId id="310" r:id="rId28"/>
    <p:sldId id="305" r:id="rId29"/>
    <p:sldId id="311" r:id="rId30"/>
    <p:sldId id="302" r:id="rId31"/>
    <p:sldId id="303" r:id="rId32"/>
    <p:sldId id="306" r:id="rId33"/>
    <p:sldId id="312" r:id="rId34"/>
    <p:sldId id="313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9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6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14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67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0645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08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93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9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0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9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9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4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3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4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6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3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publications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9972451/" TargetMode="External"/><Relationship Id="rId2" Type="http://schemas.openxmlformats.org/officeDocument/2006/relationships/hyperlink" Target="https://zivjetizdravo.eu/wp-content/uploads/2021/10/stres-na-radnom-mjestu-final-brosura-22102021.pdf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8394983/" TargetMode="External"/><Relationship Id="rId2" Type="http://schemas.openxmlformats.org/officeDocument/2006/relationships/hyperlink" Target="https://digitalna.ff.uns.ac.rs/sadrzaj/2018/978-86-6065-464-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med.ncbi.nlm.nih.gov/39606754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309" y="1984012"/>
            <a:ext cx="5826719" cy="2039347"/>
          </a:xfrm>
        </p:spPr>
        <p:txBody>
          <a:bodyPr/>
          <a:lstStyle/>
          <a:p>
            <a:pPr algn="l"/>
            <a:r>
              <a:rPr lang="sr-Cyrl-RS" dirty="0"/>
              <a:t>Стратегије суочавања са стресом на радном месту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A9A502-F67A-40DC-93AC-019AE3DEA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49" y="3165232"/>
            <a:ext cx="3653252" cy="365325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Симптоми стреса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88613"/>
            <a:ext cx="7321063" cy="4894602"/>
          </a:xfrm>
        </p:spPr>
        <p:txBody>
          <a:bodyPr>
            <a:normAutofit/>
          </a:bodyPr>
          <a:lstStyle/>
          <a:p>
            <a:pPr lvl="0"/>
            <a:r>
              <a:rPr lang="sr-Cyrl-RS" dirty="0"/>
              <a:t>Телесни симптоми стреса су: убрзан пулс, убрзано дисање, нагле промене крвног притиска, претерано знојење, главобоља, сува уста</a:t>
            </a:r>
            <a:r>
              <a:rPr lang="sr-Latn-RS" dirty="0"/>
              <a:t>, </a:t>
            </a:r>
            <a:r>
              <a:rPr lang="sr-Cyrl-RS" dirty="0"/>
              <a:t>несаница, бол у леђима, вртоглавица.</a:t>
            </a:r>
            <a:endParaRPr lang="en-US" dirty="0"/>
          </a:p>
          <a:p>
            <a:pPr lvl="0"/>
            <a:r>
              <a:rPr lang="sr-Cyrl-RS" dirty="0"/>
              <a:t>Емоционални симптоми: забринутост, страх, </a:t>
            </a:r>
            <a:r>
              <a:rPr lang="sr-Cyrl-RS" dirty="0" err="1"/>
              <a:t>иритабилност</a:t>
            </a:r>
            <a:r>
              <a:rPr lang="sr-Cyrl-RS" dirty="0"/>
              <a:t>, потиштеност, љутња, немотивисаност.</a:t>
            </a:r>
            <a:endParaRPr lang="en-US" dirty="0"/>
          </a:p>
          <a:p>
            <a:pPr lvl="0"/>
            <a:r>
              <a:rPr lang="sr-Cyrl-RS" dirty="0"/>
              <a:t>Мисаони (когнитивни) симптоми: заборавност, отежана концентрација, брига о будућности, преокупираност ситуацијом, тешкоће у доношењу одлука, осећај промашености занимања, незаинтересованост.</a:t>
            </a:r>
            <a:endParaRPr lang="en-US" dirty="0"/>
          </a:p>
          <a:p>
            <a:r>
              <a:rPr lang="sr-Cyrl-RS" dirty="0" err="1"/>
              <a:t>Понашајни</a:t>
            </a:r>
            <a:r>
              <a:rPr lang="sr-Cyrl-RS" dirty="0"/>
              <a:t> (</a:t>
            </a:r>
            <a:r>
              <a:rPr lang="sr-Cyrl-RS" dirty="0" err="1"/>
              <a:t>бихејвиорални</a:t>
            </a:r>
            <a:r>
              <a:rPr lang="sr-Cyrl-RS" dirty="0"/>
              <a:t>) симптоми: плакање, занемаривање обавеза, учестало кашњење, сумњичавост према колегама, честа боловања, учестало пијење алкохола, пушење, појачан или смањен апетит, агресивност, успореност у решавању радних задатака, сукоби на радном месту и/или породици, социјално повлачење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Burnout </a:t>
            </a:r>
            <a:r>
              <a:rPr lang="sr-Cyrl-RS" dirty="0"/>
              <a:t>синдром – синдром сагоревања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688016" cy="4087810"/>
          </a:xfrm>
        </p:spPr>
        <p:txBody>
          <a:bodyPr/>
          <a:lstStyle/>
          <a:p>
            <a:r>
              <a:rPr lang="sr-Cyrl-RS" dirty="0"/>
              <a:t>Настаје као последица кумулативног деловања више </a:t>
            </a:r>
            <a:r>
              <a:rPr lang="sr-Cyrl-RS" dirty="0" err="1"/>
              <a:t>стресора</a:t>
            </a:r>
            <a:r>
              <a:rPr lang="sr-Cyrl-RS" dirty="0"/>
              <a:t> дужи временски период, а у вези са послом који особа обавља</a:t>
            </a:r>
            <a:r>
              <a:rPr lang="sr-Latn-RS" dirty="0"/>
              <a:t>.</a:t>
            </a:r>
            <a:endParaRPr lang="sr-Cyrl-RS" dirty="0"/>
          </a:p>
          <a:p>
            <a:r>
              <a:rPr lang="sr-Cyrl-RS" dirty="0"/>
              <a:t>Термин је први пут увео у употребу психолог Херберт </a:t>
            </a:r>
            <a:r>
              <a:rPr lang="sr-Cyrl-RS" dirty="0" err="1"/>
              <a:t>Фројденберг</a:t>
            </a:r>
            <a:r>
              <a:rPr lang="sr-Cyrl-RS" dirty="0"/>
              <a:t>, 1974. године и дефинисао га као изумирање мотивације и подстицаја, што доводи до изостанака жељених резултата на послу.</a:t>
            </a:r>
            <a:endParaRPr lang="sr-Latn-RS" dirty="0"/>
          </a:p>
          <a:p>
            <a:r>
              <a:rPr lang="sr-Cyrl-RS" dirty="0"/>
              <a:t>Истраживања су показала да постоји веза између тежине радног места, смањеног задовољства послом и нивоа сагоревања (</a:t>
            </a:r>
            <a:r>
              <a:rPr lang="sr-Cyrl-RS" dirty="0" err="1"/>
              <a:t>Quesada-Puga</a:t>
            </a:r>
            <a:r>
              <a:rPr lang="sr-Cyrl-RS" dirty="0"/>
              <a:t> </a:t>
            </a:r>
            <a:r>
              <a:rPr lang="sr-Latn-RS" dirty="0"/>
              <a:t>et al</a:t>
            </a:r>
            <a:r>
              <a:rPr lang="sr-Cyrl-RS" dirty="0"/>
              <a:t>., 2024).</a:t>
            </a:r>
          </a:p>
          <a:p>
            <a:endParaRPr lang="sr-Latn-R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Burnout </a:t>
            </a:r>
            <a:r>
              <a:rPr lang="sr-Cyrl-RS" dirty="0"/>
              <a:t>синдром – ризичне професије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Услужне професије (здравствени радници, шалтерски службеници, конобари) и код особа од који се стално захтева брзина, тачност, одговорност, много комуникације са људима (нпр. новинари) подложнији су синдрому сагоревања.</a:t>
            </a:r>
          </a:p>
          <a:p>
            <a:r>
              <a:rPr lang="sr-Cyrl-RS" dirty="0"/>
              <a:t>Тешки и одговорни послови у комбинацији са лошим условима рада, повећавају стрес и самим тим смањују задовољство послом.</a:t>
            </a:r>
            <a:endParaRPr lang="sr-Latn-RS" dirty="0"/>
          </a:p>
          <a:p>
            <a:endParaRPr lang="sr-Cyrl-R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Личне карактеристике особа подложних синдрому сагоревања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400479"/>
            <a:ext cx="6529755" cy="3880773"/>
          </a:xfrm>
        </p:spPr>
        <p:txBody>
          <a:bodyPr/>
          <a:lstStyle/>
          <a:p>
            <a:r>
              <a:rPr lang="sr-Cyrl-RS" dirty="0"/>
              <a:t>Уочено је да су поједине особе посебно подложне изгарању на послу. Оне обично имају:</a:t>
            </a:r>
          </a:p>
          <a:p>
            <a:pPr lvl="1"/>
            <a:r>
              <a:rPr lang="sr-Cyrl-RS" sz="1800" dirty="0"/>
              <a:t>нереално висока очекивања од себе, </a:t>
            </a:r>
          </a:p>
          <a:p>
            <a:pPr lvl="1"/>
            <a:r>
              <a:rPr lang="sr-Cyrl-RS" sz="1800" dirty="0"/>
              <a:t>склоне су перфекционизму, </a:t>
            </a:r>
          </a:p>
          <a:p>
            <a:pPr lvl="1"/>
            <a:r>
              <a:rPr lang="sr-Cyrl-RS" sz="1800" dirty="0"/>
              <a:t>Имају висок осећај дужности и одговорности, </a:t>
            </a:r>
          </a:p>
          <a:p>
            <a:pPr lvl="1"/>
            <a:r>
              <a:rPr lang="sr-Cyrl-RS" sz="1800" dirty="0"/>
              <a:t>тачност, </a:t>
            </a:r>
          </a:p>
          <a:p>
            <a:pPr lvl="1"/>
            <a:r>
              <a:rPr lang="sr-Cyrl-RS" sz="1800" dirty="0"/>
              <a:t>такмичарски су настројени и</a:t>
            </a:r>
          </a:p>
          <a:p>
            <a:pPr lvl="1"/>
            <a:r>
              <a:rPr lang="sr-Cyrl-RS" sz="1800" dirty="0"/>
              <a:t>Имају страх од критике.</a:t>
            </a:r>
            <a:endParaRPr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C6539-AED8-ACFE-763E-278CA111F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Димензије синдрома сагоревања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B5A30-117F-1A1E-96D2-6A30E9335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Дуготрајни стрес на радном месту доводи до развоја синдрома сагоревања који карактеришу три димензије: </a:t>
            </a:r>
          </a:p>
          <a:p>
            <a:pPr lvl="1"/>
            <a:r>
              <a:rPr lang="sr-Cyrl-RS" sz="1800" dirty="0"/>
              <a:t>емоционална исцрпљеност, </a:t>
            </a:r>
          </a:p>
          <a:p>
            <a:pPr lvl="1"/>
            <a:r>
              <a:rPr lang="sr-Cyrl-RS" sz="1800" dirty="0"/>
              <a:t>деперсонализација и </a:t>
            </a:r>
          </a:p>
          <a:p>
            <a:pPr lvl="1"/>
            <a:r>
              <a:rPr lang="sr-Cyrl-RS" sz="1800" dirty="0"/>
              <a:t>перципирани недостатак личног испуњења.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81433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Стратегије суочавања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17786"/>
            <a:ext cx="6944753" cy="4423578"/>
          </a:xfrm>
        </p:spPr>
        <p:txBody>
          <a:bodyPr/>
          <a:lstStyle/>
          <a:p>
            <a:r>
              <a:rPr lang="sr-Cyrl-RS" dirty="0"/>
              <a:t>Адекватно управљање потенцијалним јазом између сопствених способности и захтева посла представља способност суочавања са стресом.</a:t>
            </a:r>
          </a:p>
          <a:p>
            <a:r>
              <a:rPr lang="sr-Latn-RS" dirty="0"/>
              <a:t>Стратегије суочавања су технике које појединци користе за управљање стресом, смањење анксиозности и решавање тешких емоција или ситуација. </a:t>
            </a:r>
            <a:endParaRPr lang="sr-Cyrl-RS" dirty="0"/>
          </a:p>
          <a:p>
            <a:r>
              <a:rPr lang="sr-Cyrl-RS" dirty="0"/>
              <a:t>Д</a:t>
            </a:r>
            <a:r>
              <a:rPr lang="sr-Latn-RS" dirty="0"/>
              <a:t>елују као механизми који помажу људима да одрже емоционално и ментално благостање (</a:t>
            </a:r>
            <a:r>
              <a:rPr lang="sr-Cyrl-RS" dirty="0"/>
              <a:t>што представља </a:t>
            </a:r>
            <a:r>
              <a:rPr lang="sr-Latn-RS" dirty="0"/>
              <a:t>суочавање усмерено на емоције) или да се позабаве узроком стреса (суочавање усмерено на проблем), посебно у суочавању са недаћама. 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Адаптивне и </a:t>
            </a:r>
            <a:r>
              <a:rPr lang="sr-Cyrl-RS" dirty="0" err="1"/>
              <a:t>маладаптивне</a:t>
            </a:r>
            <a:r>
              <a:rPr lang="sr-Cyrl-RS" dirty="0"/>
              <a:t> стратегије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Примери здравих и адаптивних механизама укључују дефинисане кораке за решавање проблема и тражење подршке. </a:t>
            </a:r>
            <a:endParaRPr lang="sr-Cyrl-RS" dirty="0"/>
          </a:p>
          <a:p>
            <a:r>
              <a:rPr lang="sr-Cyrl-RS" dirty="0"/>
              <a:t>А</a:t>
            </a:r>
            <a:r>
              <a:rPr lang="sr-Latn-RS" dirty="0"/>
              <a:t>даптивне стратегије суочавања су корисније на дужи рок, позитивно доприносећи емоционалном и психолошком благостању </a:t>
            </a:r>
            <a:r>
              <a:rPr lang="sr-Cyrl-RS" dirty="0"/>
              <a:t>(</a:t>
            </a:r>
            <a:r>
              <a:rPr lang="sr-Latn-RS" dirty="0"/>
              <a:t>Sani</a:t>
            </a:r>
            <a:r>
              <a:rPr lang="sr-Latn-BA" dirty="0"/>
              <a:t> et al., 202</a:t>
            </a:r>
            <a:r>
              <a:rPr lang="bs-Cyrl-BA" dirty="0"/>
              <a:t>5</a:t>
            </a:r>
            <a:r>
              <a:rPr lang="sr-Latn-BA" dirty="0"/>
              <a:t>)</a:t>
            </a:r>
            <a:r>
              <a:rPr lang="sr-Latn-RS" dirty="0"/>
              <a:t>. </a:t>
            </a:r>
            <a:endParaRPr lang="sr-Cyrl-RS" dirty="0"/>
          </a:p>
          <a:p>
            <a:r>
              <a:rPr lang="sr-Latn-RS" dirty="0"/>
              <a:t>Насупрот томе, маладаптивни механизми попут непродуктивног размишљања или самоповређивања кроз злоупотребу супстанци </a:t>
            </a:r>
            <a:r>
              <a:rPr lang="sr-Cyrl-RS" dirty="0"/>
              <a:t>(алкохол, наркотици, цигарете) </a:t>
            </a:r>
            <a:r>
              <a:rPr lang="sr-Latn-RS" dirty="0"/>
              <a:t>могу бити нездрави и потенцијално штетни </a:t>
            </a:r>
            <a:r>
              <a:rPr lang="sr-Cyrl-RS" dirty="0"/>
              <a:t>(</a:t>
            </a:r>
            <a:r>
              <a:rPr lang="sr-Cyrl-RS" dirty="0" err="1"/>
              <a:t>Xavier</a:t>
            </a:r>
            <a:r>
              <a:rPr lang="sr-Cyrl-RS" dirty="0"/>
              <a:t> </a:t>
            </a:r>
            <a:r>
              <a:rPr lang="sr-Latn-RS" dirty="0"/>
              <a:t>et al., 2024). 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Интервенције за управљање стресом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Могу се користити на организационом нивоу, на индивидуалном нивоу и на релацији између појединца и организације. </a:t>
            </a:r>
          </a:p>
          <a:p>
            <a:r>
              <a:rPr lang="sr-Cyrl-RS" dirty="0"/>
              <a:t>Разликују се примарне, секундарне и терцијарне интервенције, са снажним аргументом да је приступ процене ризика за управљање </a:t>
            </a:r>
            <a:r>
              <a:rPr lang="sr-Cyrl-RS" dirty="0" err="1"/>
              <a:t>стресорима</a:t>
            </a:r>
            <a:r>
              <a:rPr lang="sr-Cyrl-RS" dirty="0"/>
              <a:t> на радном месту законска обавеза послодаваца и део мера за управљање стресом (</a:t>
            </a:r>
            <a:r>
              <a:rPr lang="sr-Cyrl-RS" dirty="0" err="1"/>
              <a:t>Hrvatski</a:t>
            </a:r>
            <a:r>
              <a:rPr lang="sr-Cyrl-RS" dirty="0"/>
              <a:t> </a:t>
            </a:r>
            <a:r>
              <a:rPr lang="sr-Cyrl-RS" dirty="0" err="1"/>
              <a:t>zavod</a:t>
            </a:r>
            <a:r>
              <a:rPr lang="sr-Cyrl-RS" dirty="0"/>
              <a:t> </a:t>
            </a:r>
            <a:r>
              <a:rPr lang="sr-Cyrl-RS" dirty="0" err="1"/>
              <a:t>za</a:t>
            </a:r>
            <a:r>
              <a:rPr lang="sr-Cyrl-RS" dirty="0"/>
              <a:t> </a:t>
            </a:r>
            <a:r>
              <a:rPr lang="sr-Cyrl-RS" dirty="0" err="1"/>
              <a:t>javno</a:t>
            </a:r>
            <a:r>
              <a:rPr lang="sr-Cyrl-RS" dirty="0"/>
              <a:t> </a:t>
            </a:r>
            <a:r>
              <a:rPr lang="sr-Cyrl-RS" dirty="0" err="1"/>
              <a:t>zdravstvo</a:t>
            </a:r>
            <a:r>
              <a:rPr lang="sr-Cyrl-RS" dirty="0"/>
              <a:t>, 2021). 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Индивидуалне и организационе интервенције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7145216" cy="3880773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На неким радним местима, постоје </a:t>
            </a:r>
            <a:r>
              <a:rPr lang="sr-Cyrl-RS" dirty="0" err="1"/>
              <a:t>стресори</a:t>
            </a:r>
            <a:r>
              <a:rPr lang="sr-Cyrl-RS" dirty="0"/>
              <a:t> који су нераздвојни од појединих занимања. Постоје и индивидуалне разлике у личном поимању догађаја као стресне. Субјективни фактори су кључни за искуство стреса. </a:t>
            </a:r>
          </a:p>
          <a:p>
            <a:r>
              <a:rPr lang="sr-Cyrl-RS" dirty="0"/>
              <a:t>Фактори као што су самоефикасност, оптимизам, социјална подршка колега, надређених и породице и учешће у доношењу одлука имају позитивне ефекте на суочавање са </a:t>
            </a:r>
            <a:r>
              <a:rPr lang="sr-Cyrl-RS" dirty="0" err="1"/>
              <a:t>стресорима</a:t>
            </a:r>
            <a:r>
              <a:rPr lang="sr-Cyrl-RS" dirty="0"/>
              <a:t> на радном месту. </a:t>
            </a:r>
          </a:p>
          <a:p>
            <a:r>
              <a:rPr lang="sr-Cyrl-RS" dirty="0"/>
              <a:t>Стварање опуштеног и пријатног амбијента са заједничком трпезаријом на сваком спрату, јавне просторе, више спољних тераса и кровну терасу са погледом на хоризонт, језеро и зелено окружење, представљале су корисне интервенције од стране организације (</a:t>
            </a:r>
            <a:r>
              <a:rPr lang="sr-Cyrl-RS" dirty="0" err="1"/>
              <a:t>De</a:t>
            </a:r>
            <a:r>
              <a:rPr lang="sr-Cyrl-RS" dirty="0"/>
              <a:t> </a:t>
            </a:r>
            <a:r>
              <a:rPr lang="sr-Cyrl-RS" dirty="0" err="1"/>
              <a:t>Vries</a:t>
            </a:r>
            <a:r>
              <a:rPr lang="sr-Cyrl-RS" dirty="0"/>
              <a:t> </a:t>
            </a:r>
            <a:r>
              <a:rPr lang="sr-Latn-RS" dirty="0"/>
              <a:t>et al., 2023)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Едукативни програми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Едукативни програми за запослене на тему стреса и утицаја стреса на здравље, узрока и фактора који погоршавају стрес, утицаја особина личности на стрес и улоге социјалне подршке у суочавању са стресом, едукација о томе како користити стратегије суочавања у различитим ситуацијама, примери позитивног суочавања из праксе, представљају корисне интервенције у суочавању</a:t>
            </a:r>
            <a:r>
              <a:rPr lang="sr-Latn-RS" dirty="0"/>
              <a:t> (Kaveh et al., 2023)</a:t>
            </a:r>
            <a:r>
              <a:rPr lang="sr-Cyrl-RS" dirty="0"/>
              <a:t>. </a:t>
            </a:r>
          </a:p>
          <a:p>
            <a:r>
              <a:rPr lang="sr-Cyrl-RS" dirty="0"/>
              <a:t>Према посматраним студијама, редовне едукативне сесије обнављања и „освежавања знања“ могу обезбедити дугорочну одрживост едукативног програма. 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4" y="3227685"/>
            <a:ext cx="5826719" cy="1646302"/>
          </a:xfrm>
        </p:spPr>
        <p:txBody>
          <a:bodyPr/>
          <a:lstStyle/>
          <a:p>
            <a:br>
              <a:rPr lang="sr-Latn-RS" dirty="0"/>
            </a:br>
            <a:br>
              <a:rPr lang="sr-Latn-RS" dirty="0"/>
            </a:br>
            <a:br>
              <a:rPr lang="sr-Latn-RS" dirty="0"/>
            </a:br>
            <a:br>
              <a:rPr lang="sr-Latn-RS" dirty="0"/>
            </a:br>
            <a:br>
              <a:rPr lang="sr-Latn-RS" dirty="0"/>
            </a:br>
            <a:br>
              <a:rPr lang="sr-Latn-RS" dirty="0"/>
            </a:br>
            <a:r>
              <a:rPr lang="sr-Cyrl-RS" sz="4400" dirty="0"/>
              <a:t>Аутори</a:t>
            </a:r>
            <a:r>
              <a:rPr sz="4400" dirty="0"/>
              <a:t>: </a:t>
            </a:r>
            <a:br>
              <a:rPr lang="sr-Latn-RS" sz="4400" dirty="0"/>
            </a:br>
            <a:r>
              <a:rPr lang="sr-Cyrl-RS" sz="4400" dirty="0"/>
              <a:t>Марија Игњатовић</a:t>
            </a:r>
            <a:br>
              <a:rPr lang="sr-Latn-RS" dirty="0"/>
            </a:br>
            <a:r>
              <a:rPr lang="sr-Cyrl-RS" sz="2800" dirty="0"/>
              <a:t>струковни мастер медицинска сестра, Институт за ментално здравље</a:t>
            </a:r>
            <a:br>
              <a:rPr lang="sr-Latn-RS" sz="2800" dirty="0"/>
            </a:br>
            <a:r>
              <a:rPr lang="sr-Cyrl-RS" sz="4400" dirty="0"/>
              <a:t>Ивана Перић</a:t>
            </a:r>
            <a:br>
              <a:rPr lang="sr-Latn-RS" dirty="0"/>
            </a:br>
            <a:r>
              <a:rPr lang="sr-Cyrl-RS" sz="2800" dirty="0"/>
              <a:t>струковни мастер медицинска сестра, Општа болница Пожаревац</a:t>
            </a:r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Регулација емоција и позитивна </a:t>
            </a:r>
            <a:r>
              <a:rPr lang="sr-Cyrl-RS" dirty="0" err="1"/>
              <a:t>репроцена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Регулација емоција подразумева реинтерпретацију искуства како би се намерно тражило позитивно значење када је ситуација претходно препозната као негативна. </a:t>
            </a:r>
          </a:p>
          <a:p>
            <a:r>
              <a:rPr lang="sr-Cyrl-RS" dirty="0"/>
              <a:t>Позитивна </a:t>
            </a:r>
            <a:r>
              <a:rPr lang="sr-Cyrl-RS" dirty="0" err="1"/>
              <a:t>репроцена</a:t>
            </a:r>
            <a:r>
              <a:rPr lang="sr-Cyrl-RS" dirty="0"/>
              <a:t> је често први корак ка поновном суочавању са стресним догађајем, а развијање таквих стратегија суочавања омогућава особи да смањи негативан утицај </a:t>
            </a:r>
            <a:r>
              <a:rPr lang="sr-Cyrl-RS" dirty="0" err="1"/>
              <a:t>стресора</a:t>
            </a:r>
            <a:r>
              <a:rPr lang="sr-Cyrl-RS" dirty="0"/>
              <a:t> у свом животу </a:t>
            </a:r>
            <a:r>
              <a:rPr lang="sr-Latn-RS" dirty="0"/>
              <a:t>(Kaveh et al., 2023)</a:t>
            </a:r>
            <a:r>
              <a:rPr lang="sr-Cyrl-RS" dirty="0"/>
              <a:t>. </a:t>
            </a:r>
          </a:p>
          <a:p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9CE7-62BB-5E4D-C995-3805F3D57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Психолошке интервенције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4A8C9-8479-B386-3CDD-DAF852B3A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П</a:t>
            </a:r>
            <a:r>
              <a:rPr lang="sr-Latn-RS" dirty="0"/>
              <a:t>сихолошки тренин</a:t>
            </a:r>
            <a:r>
              <a:rPr lang="sr-Cyrl-RS" dirty="0" err="1"/>
              <a:t>зи</a:t>
            </a:r>
            <a:r>
              <a:rPr lang="sr-Cyrl-RS" dirty="0"/>
              <a:t> који подразумевају </a:t>
            </a:r>
            <a:r>
              <a:rPr lang="sr-Latn-RS" dirty="0"/>
              <a:t>изградњ</a:t>
            </a:r>
            <a:r>
              <a:rPr lang="sr-Cyrl-RS" dirty="0"/>
              <a:t>у</a:t>
            </a:r>
            <a:r>
              <a:rPr lang="sr-Latn-RS" dirty="0"/>
              <a:t> тима, тимск</a:t>
            </a:r>
            <a:r>
              <a:rPr lang="sr-Cyrl-RS" dirty="0"/>
              <a:t>у</a:t>
            </a:r>
            <a:r>
              <a:rPr lang="sr-Latn-RS" dirty="0"/>
              <a:t> комуникациј</a:t>
            </a:r>
            <a:r>
              <a:rPr lang="sr-Cyrl-RS" dirty="0"/>
              <a:t>у</a:t>
            </a:r>
            <a:r>
              <a:rPr lang="sr-Latn-RS" dirty="0"/>
              <a:t>, изградњ</a:t>
            </a:r>
            <a:r>
              <a:rPr lang="sr-Cyrl-RS" dirty="0"/>
              <a:t>у</a:t>
            </a:r>
            <a:r>
              <a:rPr lang="sr-Latn-RS" dirty="0"/>
              <a:t> самосвести</a:t>
            </a:r>
            <a:r>
              <a:rPr lang="sr-Cyrl-RS" dirty="0"/>
              <a:t>, </a:t>
            </a:r>
            <a:r>
              <a:rPr lang="sr-Latn-RS" dirty="0"/>
              <a:t>позитивн</a:t>
            </a:r>
            <a:r>
              <a:rPr lang="sr-Cyrl-RS" dirty="0"/>
              <a:t>е</a:t>
            </a:r>
            <a:r>
              <a:rPr lang="sr-Latn-RS" dirty="0"/>
              <a:t> стилов</a:t>
            </a:r>
            <a:r>
              <a:rPr lang="sr-Cyrl-RS" dirty="0"/>
              <a:t>е</a:t>
            </a:r>
            <a:r>
              <a:rPr lang="sr-Latn-RS" dirty="0"/>
              <a:t> суочавања и механизм</a:t>
            </a:r>
            <a:r>
              <a:rPr lang="sr-Cyrl-RS" dirty="0"/>
              <a:t>е</a:t>
            </a:r>
            <a:r>
              <a:rPr lang="sr-Latn-RS" dirty="0"/>
              <a:t> менталне одбране. </a:t>
            </a:r>
            <a:endParaRPr lang="sr-Cyrl-RS" dirty="0"/>
          </a:p>
          <a:p>
            <a:r>
              <a:rPr lang="sr-Cyrl-RS" dirty="0"/>
              <a:t>К</a:t>
            </a:r>
            <a:r>
              <a:rPr lang="sr-Latn-RS" dirty="0"/>
              <a:t>огнитивно-бихејвиоралн</a:t>
            </a:r>
            <a:r>
              <a:rPr lang="sr-Cyrl-RS" dirty="0"/>
              <a:t>а</a:t>
            </a:r>
            <a:r>
              <a:rPr lang="sr-Latn-RS" dirty="0"/>
              <a:t> терапиј</a:t>
            </a:r>
            <a:r>
              <a:rPr lang="sr-Cyrl-RS" dirty="0"/>
              <a:t>а</a:t>
            </a:r>
            <a:r>
              <a:rPr lang="sr-Latn-RS" dirty="0"/>
              <a:t> (психодијагноза, увид, прорада и реедукација)</a:t>
            </a:r>
            <a:endParaRPr lang="sr-Cyrl-RS" dirty="0"/>
          </a:p>
          <a:p>
            <a:r>
              <a:rPr lang="sr-Cyrl-RS" dirty="0"/>
              <a:t>А</a:t>
            </a:r>
            <a:r>
              <a:rPr lang="sr-Latn-RS" dirty="0"/>
              <a:t>ктив</a:t>
            </a:r>
            <a:r>
              <a:rPr lang="sr-Cyrl-RS" dirty="0" err="1"/>
              <a:t>ности</a:t>
            </a:r>
            <a:r>
              <a:rPr lang="sr-Cyrl-RS" dirty="0"/>
              <a:t> усмерене на повећање радних и комуникационих вештина, </a:t>
            </a:r>
            <a:r>
              <a:rPr lang="sr-Latn-RS" dirty="0"/>
              <a:t>предавањ</a:t>
            </a:r>
            <a:r>
              <a:rPr lang="sr-Cyrl-RS" dirty="0"/>
              <a:t>а</a:t>
            </a:r>
            <a:r>
              <a:rPr lang="sr-Latn-RS" dirty="0"/>
              <a:t> о флексибилном управљању, изградњ</a:t>
            </a:r>
            <a:r>
              <a:rPr lang="sr-Cyrl-RS" dirty="0"/>
              <a:t>и</a:t>
            </a:r>
            <a:r>
              <a:rPr lang="sr-Latn-RS" dirty="0"/>
              <a:t> хармоничне, праведне и подстицајне радне атмосфере, демократско</a:t>
            </a:r>
            <a:r>
              <a:rPr lang="sr-Cyrl-RS" dirty="0"/>
              <a:t>м</a:t>
            </a:r>
            <a:r>
              <a:rPr lang="sr-Latn-RS" dirty="0"/>
              <a:t> управљањ</a:t>
            </a:r>
            <a:r>
              <a:rPr lang="sr-Cyrl-RS" dirty="0"/>
              <a:t>у</a:t>
            </a:r>
            <a:r>
              <a:rPr lang="sr-Latn-RS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8204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Социјална подршка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371600"/>
            <a:ext cx="7567247" cy="4876800"/>
          </a:xfrm>
        </p:spPr>
        <p:txBody>
          <a:bodyPr>
            <a:normAutofit/>
          </a:bodyPr>
          <a:lstStyle/>
          <a:p>
            <a:r>
              <a:rPr lang="sr-Cyrl-RS" dirty="0"/>
              <a:t>Социјална подршка је још једна од вештина суочавања која се показала као корисна интервенција </a:t>
            </a:r>
            <a:r>
              <a:rPr lang="sr-Latn-RS" dirty="0"/>
              <a:t>(Kaveh et al., 2023)</a:t>
            </a:r>
            <a:r>
              <a:rPr lang="sr-Cyrl-RS" dirty="0"/>
              <a:t>. </a:t>
            </a:r>
          </a:p>
          <a:p>
            <a:r>
              <a:rPr lang="sr-Cyrl-RS" dirty="0"/>
              <a:t>Усмерена је на проблем и директно тражи практичну, информативну и емоционалну подршку од релевантних особа у животу како би се ублажио одређени стрес.</a:t>
            </a:r>
          </a:p>
          <a:p>
            <a:r>
              <a:rPr lang="sr-Cyrl-RS" dirty="0"/>
              <a:t>Позитивна перцепција сопствене социјалне подршке повезана је са бољим менталним стањем, физичким здрављем, квалитетом живота и показало се да штити појединце од негативних ефеката стресних догађаја. </a:t>
            </a:r>
          </a:p>
          <a:p>
            <a:r>
              <a:rPr lang="sr-Cyrl-RS" dirty="0"/>
              <a:t>Према истраживањима, особе женског пола биле су склоне да</a:t>
            </a:r>
            <a:r>
              <a:rPr lang="sr-Latn-RS" dirty="0"/>
              <a:t> чешће користиле социјалну и емоционалну подршку као стратегију суочавања </a:t>
            </a:r>
            <a:r>
              <a:rPr lang="sr-Cyrl-RS" dirty="0"/>
              <a:t>(</a:t>
            </a:r>
            <a:r>
              <a:rPr lang="sr-Latn-RS" dirty="0"/>
              <a:t>Sani</a:t>
            </a:r>
            <a:r>
              <a:rPr lang="sr-Latn-BA" dirty="0"/>
              <a:t> et al., 202</a:t>
            </a:r>
            <a:r>
              <a:rPr lang="bs-Cyrl-BA" dirty="0"/>
              <a:t>5</a:t>
            </a:r>
            <a:r>
              <a:rPr lang="sr-Latn-BA" dirty="0"/>
              <a:t>).</a:t>
            </a:r>
            <a:r>
              <a:rPr lang="sr-Cyrl-RS" dirty="0"/>
              <a:t> </a:t>
            </a:r>
          </a:p>
          <a:p>
            <a:r>
              <a:rPr lang="sr-Cyrl-RS" dirty="0"/>
              <a:t>Ослањање на сопствена уверења и разумевање холистичке сврхе живота може се препознати као адаптивна и позитивна стратегија суочавања. 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Технике релаксације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6695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Као користан начин за оснаживање и јачање отпорности на радном месту показале су се активности које су се односиле на </a:t>
            </a:r>
            <a:r>
              <a:rPr lang="sr-Cyrl-RS" i="1" dirty="0"/>
              <a:t>технике релаксације</a:t>
            </a:r>
            <a:r>
              <a:rPr lang="sr-Cyrl-RS" dirty="0"/>
              <a:t> које су користиле визуелну уметност, музичке активности, креативно писање, плес или физички покрет. </a:t>
            </a:r>
          </a:p>
          <a:p>
            <a:r>
              <a:rPr lang="sr-Cyrl-RS" dirty="0"/>
              <a:t>Истраживања су показала да вежбе пажње, технике пуне свесности, релаксација, јога и вежбе дисања значајно смањују перципирани стрес и сагоревање (</a:t>
            </a:r>
            <a:r>
              <a:rPr lang="sr-Cyrl-RS" dirty="0" err="1"/>
              <a:t>Bekelepi</a:t>
            </a:r>
            <a:r>
              <a:rPr lang="sr-Cyrl-RS" dirty="0"/>
              <a:t> </a:t>
            </a:r>
            <a:r>
              <a:rPr lang="sr-Latn-RS" dirty="0"/>
              <a:t>et al., 2022).</a:t>
            </a:r>
            <a:endParaRPr lang="sr-Cyrl-RS" dirty="0"/>
          </a:p>
          <a:p>
            <a:r>
              <a:rPr lang="sr-Cyrl-RS" dirty="0"/>
              <a:t>Смањењу стреса </a:t>
            </a:r>
            <a:r>
              <a:rPr lang="sr-Cyrl-RS" dirty="0" err="1"/>
              <a:t>доприне</a:t>
            </a:r>
            <a:r>
              <a:rPr lang="sr-Cyrl-RS" dirty="0"/>
              <a:t> су и вежбе р</a:t>
            </a:r>
            <a:r>
              <a:rPr lang="sr-Latn-RS" dirty="0"/>
              <a:t>елаксациј</a:t>
            </a:r>
            <a:r>
              <a:rPr lang="sr-Cyrl-RS" dirty="0"/>
              <a:t>е кроз</a:t>
            </a:r>
            <a:r>
              <a:rPr lang="sr-Latn-RS" dirty="0"/>
              <a:t> опуштање главе, удова, грудног коша и абдомена</a:t>
            </a:r>
            <a:r>
              <a:rPr lang="sr-Cyrl-R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Дигиталне интервенције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Дигитална интервенција у виду текстуалних порука и апликација за комуникацију изазвала је већи осећај социјалне подршке, као и комуникационе стратегије у виду апликација за паметне телефоне за когнитивну обуку запослених како да се носе са ситуацијама малтретирања на радном месту.</a:t>
            </a:r>
          </a:p>
          <a:p>
            <a:r>
              <a:rPr lang="sr-Cyrl-RS" dirty="0"/>
              <a:t>Апликација се састоји од увода у ненасилну комуникацију као стандард, илустрације са ситуацијама малтретирања на радном месту и стратегијама ненасилне комуникације, као и табле за питања и одговоре. 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Кључне интервенције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68220"/>
            <a:ext cx="6951786" cy="4087810"/>
          </a:xfrm>
        </p:spPr>
        <p:txBody>
          <a:bodyPr>
            <a:normAutofit/>
          </a:bodyPr>
          <a:lstStyle/>
          <a:p>
            <a:r>
              <a:rPr lang="sr-Cyrl-RS" dirty="0"/>
              <a:t>Анализом датих интервенција, издвајају се четири кључна елемента: образовна подршка, међуљудске вештине, психолошка подршка и адаптивно суочавање. </a:t>
            </a:r>
          </a:p>
          <a:p>
            <a:r>
              <a:rPr lang="sr-Cyrl-RS" dirty="0"/>
              <a:t>У студијама су, током процене, узети у обзир и </a:t>
            </a:r>
            <a:r>
              <a:rPr lang="sr-Latn-RS" dirty="0"/>
              <a:t>личн</a:t>
            </a:r>
            <a:r>
              <a:rPr lang="sr-Cyrl-RS" dirty="0"/>
              <a:t>и</a:t>
            </a:r>
            <a:r>
              <a:rPr lang="sr-Latn-RS" dirty="0"/>
              <a:t> проблем</a:t>
            </a:r>
            <a:r>
              <a:rPr lang="sr-Cyrl-RS" dirty="0"/>
              <a:t>и</a:t>
            </a:r>
            <a:r>
              <a:rPr lang="sr-Latn-RS" dirty="0"/>
              <a:t> као што су висока очекивања од себе; ниско самопоштовање; нерешена трауматска искуства; равнотежа између куће и посла; проблеми у пракси као што су </a:t>
            </a:r>
            <a:r>
              <a:rPr lang="sr-Cyrl-RS" dirty="0"/>
              <a:t>преоптерећеност администрацијом</a:t>
            </a:r>
            <a:r>
              <a:rPr lang="sr-Latn-RS" dirty="0"/>
              <a:t> и жалбе </a:t>
            </a:r>
            <a:r>
              <a:rPr lang="sr-Cyrl-RS" dirty="0"/>
              <a:t>клијената,</a:t>
            </a:r>
            <a:r>
              <a:rPr lang="sr-Latn-RS" dirty="0"/>
              <a:t> међуљудски стрес унутар праксе</a:t>
            </a:r>
            <a:r>
              <a:rPr lang="sr-Cyrl-RS" dirty="0"/>
              <a:t>. </a:t>
            </a:r>
          </a:p>
          <a:p>
            <a:r>
              <a:rPr lang="sr-Latn-RS" dirty="0"/>
              <a:t>Већин</a:t>
            </a:r>
            <a:r>
              <a:rPr lang="sr-Cyrl-RS" dirty="0"/>
              <a:t>а</a:t>
            </a:r>
            <a:r>
              <a:rPr lang="sr-Latn-RS" dirty="0"/>
              <a:t> интервенција има за циљ смањење притиска радног оптерећења смањењем или променом образаца смена, структурн</a:t>
            </a:r>
            <a:r>
              <a:rPr lang="sr-Cyrl-RS" dirty="0"/>
              <a:t>им</a:t>
            </a:r>
            <a:r>
              <a:rPr lang="sr-Latn-RS" dirty="0"/>
              <a:t> промен</a:t>
            </a:r>
            <a:r>
              <a:rPr lang="sr-Cyrl-RS" dirty="0"/>
              <a:t>ама</a:t>
            </a:r>
            <a:r>
              <a:rPr lang="sr-Latn-RS" dirty="0"/>
              <a:t>, побољшање</a:t>
            </a:r>
            <a:r>
              <a:rPr lang="sr-Cyrl-RS" dirty="0"/>
              <a:t>м</a:t>
            </a:r>
            <a:r>
              <a:rPr lang="sr-Latn-RS" dirty="0"/>
              <a:t> квалитета </a:t>
            </a:r>
            <a:r>
              <a:rPr lang="sr-Cyrl-RS" dirty="0"/>
              <a:t>на раду </a:t>
            </a:r>
            <a:r>
              <a:rPr lang="sr-Latn-RS" dirty="0"/>
              <a:t>и психоедукативн</a:t>
            </a:r>
            <a:r>
              <a:rPr lang="sr-Cyrl-RS" dirty="0"/>
              <a:t>им</a:t>
            </a:r>
            <a:r>
              <a:rPr lang="sr-Latn-RS" dirty="0"/>
              <a:t> обук</a:t>
            </a:r>
            <a:r>
              <a:rPr lang="sr-Cyrl-RS" dirty="0"/>
              <a:t>ама (</a:t>
            </a:r>
            <a:r>
              <a:rPr lang="sr-Latn-RS" dirty="0"/>
              <a:t>Plessas et al., 2022).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4AD40-15F6-92AE-001E-DE945D67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Анализа карактеристика свих типова интервенција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9FE92-C055-542B-CE48-51A8BF2A4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Образовне програме и психолошке интервенције је лакше спровести на одржив начин, јер не ометају свакодневни рад, у односу на организоване интервенције од стране установе. </a:t>
            </a:r>
          </a:p>
          <a:p>
            <a:r>
              <a:rPr lang="sr-Cyrl-RS" dirty="0"/>
              <a:t>Интервенције усмерене ка организацији су осмишљене да смање </a:t>
            </a:r>
            <a:r>
              <a:rPr lang="sr-Cyrl-RS" dirty="0" err="1"/>
              <a:t>стресоре</a:t>
            </a:r>
            <a:r>
              <a:rPr lang="sr-Cyrl-RS" dirty="0"/>
              <a:t> на организационом или системском нивоу, а образовни програми су осмишљени да побољшају компетенције запослених за суочавање са </a:t>
            </a:r>
            <a:r>
              <a:rPr lang="sr-Cyrl-RS" dirty="0" err="1"/>
              <a:t>стресорима</a:t>
            </a:r>
            <a:r>
              <a:rPr lang="sr-Cyrl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407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542E-E850-D7A0-3F14-AB212A0E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Анализа карактеристика свих типова интервенција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FC919-4708-31C6-AF78-2F281E401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285893" cy="4087810"/>
          </a:xfrm>
        </p:spPr>
        <p:txBody>
          <a:bodyPr>
            <a:normAutofit/>
          </a:bodyPr>
          <a:lstStyle/>
          <a:p>
            <a:r>
              <a:rPr lang="sr-Cyrl-RS" dirty="0"/>
              <a:t>Психолошке интервенције директно циљају исходе психолошког стреса како би ублажиле негативне исходе и побољшале позитивне (нпр. задовољство животом и квалитет) кроз превентивне и терапијске правце деловања. </a:t>
            </a:r>
          </a:p>
          <a:p>
            <a:r>
              <a:rPr lang="sr-Cyrl-RS" dirty="0"/>
              <a:t>Руководиоци и организатори требало би да промовишу оптимизацију система кроз побољшано законодавство како би се промовисало позитивно радно окружење и атмосфера. </a:t>
            </a:r>
          </a:p>
          <a:p>
            <a:r>
              <a:rPr lang="sr-Cyrl-RS" dirty="0"/>
              <a:t>Сви запослени требало би да буду подједнако укључени и оснажени да побољшају своје радно окружење. </a:t>
            </a:r>
          </a:p>
          <a:p>
            <a:r>
              <a:rPr lang="sr-Cyrl-RS" dirty="0"/>
              <a:t>Комбинација свих типова интервенција може најефикасније помоћи у ублажавању стреса на радном месту (</a:t>
            </a:r>
            <a:r>
              <a:rPr lang="sr-Latn-RS" dirty="0"/>
              <a:t>Jiang et al., 2025).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409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Zaključak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Последице стреса остављају дубок траг како на психофизичком плану, тако и на социјално-економском. </a:t>
            </a:r>
          </a:p>
          <a:p>
            <a:r>
              <a:rPr lang="sr-Cyrl-RS" dirty="0"/>
              <a:t>Да би се последице стреса спречиле и смањиле, неопходна је свеобухватна и систематска активност на свим нивоима, од државе до појединца.</a:t>
            </a:r>
          </a:p>
          <a:p>
            <a:r>
              <a:rPr lang="sr-Cyrl-RS" dirty="0"/>
              <a:t>Постоје бројне организоване активности у суочавању са стресом. Све</a:t>
            </a:r>
            <a:r>
              <a:rPr lang="sr-Latn-RS" dirty="0"/>
              <a:t> интервенције </a:t>
            </a:r>
            <a:r>
              <a:rPr lang="sr-Cyrl-RS" dirty="0"/>
              <a:t>заједно</a:t>
            </a:r>
            <a:r>
              <a:rPr lang="sr-Latn-RS" dirty="0"/>
              <a:t> значајно</a:t>
            </a:r>
            <a:r>
              <a:rPr lang="sr-Cyrl-RS" dirty="0"/>
              <a:t> су</a:t>
            </a:r>
            <a:r>
              <a:rPr lang="sr-Latn-RS" dirty="0"/>
              <a:t> допринеле смањењу стреса, депресије, анксиозности, </a:t>
            </a:r>
            <a:r>
              <a:rPr lang="sr-Cyrl-RS" dirty="0"/>
              <a:t>са</a:t>
            </a:r>
            <a:r>
              <a:rPr lang="sr-Latn-RS" dirty="0"/>
              <a:t>горевања на раду.</a:t>
            </a: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0DCC-0A51-4E89-3B8B-6F8A46845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Завршна реч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7578C-523B-B7ED-3104-EE78078ED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Здравље је један од најважнијих друштвених ресурса, за чије очување нису довољне само организационе промене већ и одговоран однос појединца према самоме себи, како би остварио свој пуни потенцијал, био продуктиван и доприносио својој заједници. </a:t>
            </a:r>
          </a:p>
          <a:p>
            <a:r>
              <a:rPr lang="sr-Cyrl-RS" dirty="0"/>
              <a:t>Активно постизање психолошке отпорности и </a:t>
            </a:r>
            <a:r>
              <a:rPr lang="sr-Cyrl-RS" dirty="0" err="1"/>
              <a:t>пр</a:t>
            </a:r>
            <a:r>
              <a:rPr lang="sr-Latn-RS" dirty="0"/>
              <a:t>оцес управљања стресом </a:t>
            </a:r>
            <a:r>
              <a:rPr lang="sr-Cyrl-RS" dirty="0"/>
              <a:t>представља један</a:t>
            </a:r>
            <a:r>
              <a:rPr lang="sr-Latn-RS" dirty="0"/>
              <a:t> од кључева срећног и успешног живота у савременом друштву.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11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Увод - стрес на радном месту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Стрес на послу се описује као перципирана неравнотежа између захтева посла и ресурса појединца да одговори на захтеве</a:t>
            </a:r>
          </a:p>
          <a:p>
            <a:r>
              <a:rPr lang="sr-Latn-RS" dirty="0"/>
              <a:t>Стрес </a:t>
            </a:r>
            <a:r>
              <a:rPr lang="sr-Cyrl-RS" dirty="0"/>
              <a:t>на радном месту се </a:t>
            </a:r>
            <a:r>
              <a:rPr lang="sr-Latn-RS" dirty="0"/>
              <a:t>обично повезује с посебним тешким пословима, кратким и строгим роковима, захтевним шефовима или клијентима, презапосленошћу итд.</a:t>
            </a:r>
            <a:endParaRPr lang="sr-Cyrl-RS" dirty="0"/>
          </a:p>
          <a:p>
            <a:r>
              <a:rPr lang="sr-Cyrl-RS" dirty="0"/>
              <a:t>Д</a:t>
            </a:r>
            <a:r>
              <a:rPr lang="sr-Latn-RS" dirty="0"/>
              <a:t>оживљај стреса, његова снага, важност и могуће опасности код сваког </a:t>
            </a:r>
            <a:r>
              <a:rPr lang="sr-Cyrl-RS" dirty="0"/>
              <a:t>појединца</a:t>
            </a:r>
            <a:r>
              <a:rPr lang="sr-Latn-RS" dirty="0"/>
              <a:t> резултат су специфичних доприноса личног искуства, усвојених начина реаговања на стрес, коришћених механизама суочавања са стресом, </a:t>
            </a:r>
            <a:r>
              <a:rPr lang="sr-Cyrl-RS" dirty="0"/>
              <a:t>личним</a:t>
            </a:r>
            <a:r>
              <a:rPr lang="sr-Latn-RS" dirty="0"/>
              <a:t> способностима, социјалним окружењем и </a:t>
            </a:r>
            <a:r>
              <a:rPr lang="sr-Cyrl-RS" dirty="0"/>
              <a:t>добијеном </a:t>
            </a:r>
            <a:r>
              <a:rPr lang="sr-Latn-RS" dirty="0"/>
              <a:t>социјалном подршком у ситуацијама стреса (Lučanin, 2014</a:t>
            </a:r>
            <a:r>
              <a:rPr lang="sr-Cyrl-RS" dirty="0"/>
              <a:t>).</a:t>
            </a: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Додатак - </a:t>
            </a:r>
            <a:r>
              <a:rPr dirty="0"/>
              <a:t>WHO </a:t>
            </a:r>
            <a:r>
              <a:rPr lang="sr-Cyrl-RS" dirty="0"/>
              <a:t>водич за управљање стресом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1930400"/>
            <a:ext cx="6535282" cy="4110963"/>
          </a:xfrm>
        </p:spPr>
        <p:txBody>
          <a:bodyPr>
            <a:normAutofit/>
          </a:bodyPr>
          <a:lstStyle/>
          <a:p>
            <a:r>
              <a:rPr lang="sr-Cyrl-RS" dirty="0"/>
              <a:t>Светска здравствена организација је 2020. године објавила илустровани Водич за правилно управљање стресом и превазилажење недаћа, који садржи информације и опис практичних вештина за помоћ другима и самопомоћ у тренуцима стреса (</a:t>
            </a:r>
            <a:r>
              <a:rPr lang="sr-Cyrl-RS" i="1" dirty="0"/>
              <a:t>„</a:t>
            </a:r>
            <a:r>
              <a:rPr lang="en-US" i="1" dirty="0"/>
              <a:t>Doing What Matters in Times of Stress: An Illustrated Guide</a:t>
            </a:r>
            <a:r>
              <a:rPr lang="sr-Cyrl-RS" i="1" dirty="0"/>
              <a:t>“)</a:t>
            </a:r>
            <a:r>
              <a:rPr lang="sr-Cyrl-RS" dirty="0"/>
              <a:t>. </a:t>
            </a:r>
          </a:p>
          <a:p>
            <a:r>
              <a:rPr lang="sr-Cyrl-RS" dirty="0"/>
              <a:t>Водич се састоји од</a:t>
            </a:r>
            <a:r>
              <a:rPr lang="sr-Latn-RS" dirty="0"/>
              <a:t> пет одељака, од којих сваки садржи нову идеју и технику.</a:t>
            </a:r>
            <a:r>
              <a:rPr lang="sr-Cyrl-RS" dirty="0"/>
              <a:t> </a:t>
            </a:r>
          </a:p>
          <a:p>
            <a:r>
              <a:rPr lang="sr-Cyrl-RS" dirty="0"/>
              <a:t>Представља поједностављени опис техника, уз аудио-визуелну подршку и омогућава корисницима да лако разумеју и савладају описане технике, подсећајући их на значај свакодневног вежбања и рада на себи (</a:t>
            </a:r>
            <a:r>
              <a:rPr lang="sr-Latn-RS" dirty="0"/>
              <a:t>WHO, 2020</a:t>
            </a:r>
            <a:r>
              <a:rPr lang="sr-Cyrl-RS" dirty="0"/>
              <a:t>).</a:t>
            </a:r>
            <a:endParaRPr dirty="0"/>
          </a:p>
        </p:txBody>
      </p:sp>
      <p:pic>
        <p:nvPicPr>
          <p:cNvPr id="2050" name="Picture 1" descr="Doing what matters in times of stress ...">
            <a:extLst>
              <a:ext uri="{FF2B5EF4-FFF2-40B4-BE49-F238E27FC236}">
                <a16:creationId xmlns:a16="http://schemas.microsoft.com/office/drawing/2014/main" id="{55724373-5211-52B7-BBD1-C9F989F8E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313" y="-1588"/>
            <a:ext cx="2186687" cy="30891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Додатак - </a:t>
            </a:r>
            <a:r>
              <a:rPr lang="en-US" dirty="0"/>
              <a:t>The Wheel of Life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111" y="1815444"/>
            <a:ext cx="6741201" cy="4145742"/>
          </a:xfrm>
        </p:spPr>
        <p:txBody>
          <a:bodyPr/>
          <a:lstStyle/>
          <a:p>
            <a:r>
              <a:rPr lang="sr-Cyrl-RS" dirty="0"/>
              <a:t>П</a:t>
            </a:r>
            <a:r>
              <a:rPr lang="sr-Latn-RS" dirty="0"/>
              <a:t>сихолошк</a:t>
            </a:r>
            <a:r>
              <a:rPr lang="sr-Cyrl-RS" dirty="0"/>
              <a:t>а</a:t>
            </a:r>
            <a:r>
              <a:rPr lang="sr-Latn-RS" dirty="0"/>
              <a:t> вежб</a:t>
            </a:r>
            <a:r>
              <a:rPr lang="sr-Cyrl-RS" dirty="0"/>
              <a:t>а</a:t>
            </a:r>
            <a:r>
              <a:rPr lang="sr-Latn-RS" dirty="0"/>
              <a:t> која </a:t>
            </a:r>
            <a:r>
              <a:rPr lang="sr-Cyrl-RS" dirty="0"/>
              <a:t>може помоћи</a:t>
            </a:r>
            <a:r>
              <a:rPr lang="sr-Latn-RS" dirty="0"/>
              <a:t> да </a:t>
            </a:r>
            <a:r>
              <a:rPr lang="sr-Cyrl-RS" dirty="0"/>
              <a:t>се стекне увид о томе шта је у животу појединца истакнуто у први план, а</a:t>
            </a:r>
            <a:r>
              <a:rPr lang="sr-Latn-RS" dirty="0"/>
              <a:t> на чему треба да </a:t>
            </a:r>
            <a:r>
              <a:rPr lang="sr-Cyrl-RS" dirty="0"/>
              <a:t>још </a:t>
            </a:r>
            <a:r>
              <a:rPr lang="sr-Latn-RS" dirty="0"/>
              <a:t>радит</a:t>
            </a:r>
            <a:r>
              <a:rPr lang="sr-Cyrl-RS" dirty="0"/>
              <a:t>и како би се постигла унутрашња равнотежа. </a:t>
            </a:r>
          </a:p>
          <a:p>
            <a:r>
              <a:rPr lang="sr-Cyrl-RS" dirty="0"/>
              <a:t>Представља </a:t>
            </a:r>
            <a:r>
              <a:rPr lang="sr-Latn-RS" dirty="0"/>
              <a:t>визуелизацију свих области </a:t>
            </a:r>
            <a:r>
              <a:rPr lang="sr-Cyrl-RS" dirty="0"/>
              <a:t>човековог</a:t>
            </a:r>
            <a:r>
              <a:rPr lang="sr-Latn-RS" dirty="0"/>
              <a:t> живота </a:t>
            </a:r>
            <a:r>
              <a:rPr lang="sr-Cyrl-RS" dirty="0"/>
              <a:t>и његовог ангажовања у њима.</a:t>
            </a:r>
          </a:p>
          <a:p>
            <a:r>
              <a:rPr lang="sr-Cyrl-RS" dirty="0"/>
              <a:t>Препорука је да се периодично врши </a:t>
            </a:r>
            <a:r>
              <a:rPr lang="sr-Cyrl-RS" dirty="0" err="1"/>
              <a:t>самопроцена</a:t>
            </a:r>
            <a:r>
              <a:rPr lang="sr-Cyrl-RS" dirty="0"/>
              <a:t> односа вредности у личном животу како би се тежило подједнаком развијању свих значајних области и томе унапредио квалитет живота.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1027" name="Слика 2" descr="Tocak zivota">
            <a:extLst>
              <a:ext uri="{FF2B5EF4-FFF2-40B4-BE49-F238E27FC236}">
                <a16:creationId xmlns:a16="http://schemas.microsoft.com/office/drawing/2014/main" id="{CAF865C5-0A19-8CF9-BFC3-75D62E2A8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824" y="4277825"/>
            <a:ext cx="2580175" cy="25801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94341-B589-00AB-6A02-7BDD4279E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Literatura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E523E-D749-3C6D-D908-525D59299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770" y="1230924"/>
            <a:ext cx="6969370" cy="481044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sr-Cyrl-RS" dirty="0" err="1"/>
              <a:t>An</a:t>
            </a:r>
            <a:r>
              <a:rPr lang="sr-Cyrl-RS" dirty="0"/>
              <a:t> </a:t>
            </a:r>
            <a:r>
              <a:rPr lang="sr-Cyrl-RS" dirty="0" err="1"/>
              <a:t>Illustrated</a:t>
            </a:r>
            <a:r>
              <a:rPr lang="sr-Cyrl-RS" dirty="0"/>
              <a:t> </a:t>
            </a:r>
            <a:r>
              <a:rPr lang="sr-Cyrl-RS" dirty="0" err="1"/>
              <a:t>Guide</a:t>
            </a:r>
            <a:r>
              <a:rPr lang="sr-Cyrl-RS" dirty="0"/>
              <a:t> </a:t>
            </a:r>
            <a:r>
              <a:rPr lang="sr-Cyrl-RS" dirty="0" err="1"/>
              <a:t>is</a:t>
            </a:r>
            <a:r>
              <a:rPr lang="sr-Cyrl-RS" dirty="0"/>
              <a:t> a </a:t>
            </a:r>
            <a:r>
              <a:rPr lang="sr-Cyrl-RS" dirty="0" err="1"/>
              <a:t>stress</a:t>
            </a:r>
            <a:r>
              <a:rPr lang="sr-Cyrl-RS" dirty="0"/>
              <a:t> management, (2020</a:t>
            </a:r>
            <a:r>
              <a:rPr lang="sr-Cyrl-RS" i="1" dirty="0"/>
              <a:t>): </a:t>
            </a:r>
            <a:r>
              <a:rPr lang="sr-Cyrl-RS" i="1" dirty="0" err="1"/>
              <a:t>Doing</a:t>
            </a:r>
            <a:r>
              <a:rPr lang="sr-Cyrl-RS" i="1" dirty="0"/>
              <a:t> </a:t>
            </a:r>
            <a:r>
              <a:rPr lang="sr-Cyrl-RS" i="1" dirty="0" err="1"/>
              <a:t>What</a:t>
            </a:r>
            <a:r>
              <a:rPr lang="sr-Cyrl-RS" i="1" dirty="0"/>
              <a:t> </a:t>
            </a:r>
            <a:r>
              <a:rPr lang="sr-Cyrl-RS" i="1" dirty="0" err="1"/>
              <a:t>Matters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Times</a:t>
            </a:r>
            <a:r>
              <a:rPr lang="sr-Cyrl-RS" i="1" dirty="0"/>
              <a:t> </a:t>
            </a:r>
            <a:r>
              <a:rPr lang="sr-Cyrl-RS" i="1" dirty="0" err="1"/>
              <a:t>of</a:t>
            </a:r>
            <a:r>
              <a:rPr lang="sr-Cyrl-RS" i="1" dirty="0"/>
              <a:t> </a:t>
            </a:r>
            <a:r>
              <a:rPr lang="sr-Cyrl-RS" i="1" dirty="0" err="1"/>
              <a:t>Stress</a:t>
            </a:r>
            <a:r>
              <a:rPr lang="sr-Cyrl-RS" dirty="0"/>
              <a:t>, WHO, (доступно на: </a:t>
            </a:r>
            <a:r>
              <a:rPr lang="sr-Cyrl-RS" u="sng" dirty="0">
                <a:hlinkClick r:id="rId2"/>
              </a:rPr>
              <a:t>https://www.who.int/publications</a:t>
            </a:r>
            <a:r>
              <a:rPr lang="sr-Cyrl-RS" dirty="0"/>
              <a:t>).</a:t>
            </a:r>
            <a:endParaRPr lang="en-US" dirty="0"/>
          </a:p>
          <a:p>
            <a:pPr lvl="0"/>
            <a:r>
              <a:rPr lang="sr-Cyrl-RS" dirty="0" err="1"/>
              <a:t>Anastasios</a:t>
            </a:r>
            <a:r>
              <a:rPr lang="sr-Cyrl-RS" dirty="0"/>
              <a:t> </a:t>
            </a:r>
            <a:r>
              <a:rPr lang="sr-Cyrl-RS" dirty="0" err="1"/>
              <a:t>Plessas</a:t>
            </a:r>
            <a:r>
              <a:rPr lang="sr-Cyrl-RS" dirty="0"/>
              <a:t>, A., </a:t>
            </a:r>
            <a:r>
              <a:rPr lang="sr-Cyrl-RS" dirty="0" err="1"/>
              <a:t>Martha</a:t>
            </a:r>
            <a:r>
              <a:rPr lang="sr-Cyrl-RS" dirty="0"/>
              <a:t> </a:t>
            </a:r>
            <a:r>
              <a:rPr lang="sr-Cyrl-RS" dirty="0" err="1"/>
              <a:t>Paisi</a:t>
            </a:r>
            <a:r>
              <a:rPr lang="sr-Cyrl-RS" dirty="0"/>
              <a:t>, M., </a:t>
            </a:r>
            <a:r>
              <a:rPr lang="sr-Cyrl-RS" dirty="0" err="1"/>
              <a:t>Marie</a:t>
            </a:r>
            <a:r>
              <a:rPr lang="sr-Cyrl-RS" dirty="0"/>
              <a:t> </a:t>
            </a:r>
            <a:r>
              <a:rPr lang="sr-Cyrl-RS" dirty="0" err="1"/>
              <a:t>Bryce</a:t>
            </a:r>
            <a:r>
              <a:rPr lang="sr-Cyrl-RS" dirty="0"/>
              <a:t>, M., </a:t>
            </a:r>
            <a:r>
              <a:rPr lang="sr-Cyrl-RS" dirty="0" err="1"/>
              <a:t>Lorna</a:t>
            </a:r>
            <a:r>
              <a:rPr lang="sr-Cyrl-RS" dirty="0"/>
              <a:t> </a:t>
            </a:r>
            <a:r>
              <a:rPr lang="sr-Cyrl-RS" dirty="0" err="1"/>
              <a:t>Burns</a:t>
            </a:r>
            <a:r>
              <a:rPr lang="sr-Cyrl-RS" dirty="0"/>
              <a:t>, L., </a:t>
            </a:r>
            <a:r>
              <a:rPr lang="sr-Cyrl-RS" dirty="0" err="1"/>
              <a:t>Timothy</a:t>
            </a:r>
            <a:r>
              <a:rPr lang="sr-Cyrl-RS" dirty="0"/>
              <a:t> </a:t>
            </a:r>
            <a:r>
              <a:rPr lang="sr-Cyrl-RS" dirty="0" err="1"/>
              <a:t>O’Brien</a:t>
            </a:r>
            <a:r>
              <a:rPr lang="sr-Cyrl-RS" dirty="0"/>
              <a:t>, T., </a:t>
            </a:r>
            <a:r>
              <a:rPr lang="sr-Cyrl-RS" dirty="0" err="1"/>
              <a:t>Hanoch</a:t>
            </a:r>
            <a:r>
              <a:rPr lang="sr-Cyrl-RS" dirty="0"/>
              <a:t>, Y., </a:t>
            </a:r>
            <a:r>
              <a:rPr lang="sr-Cyrl-RS" dirty="0" err="1"/>
              <a:t>Witton</a:t>
            </a:r>
            <a:r>
              <a:rPr lang="sr-Cyrl-RS" dirty="0"/>
              <a:t>, R. (2022): </a:t>
            </a:r>
            <a:r>
              <a:rPr lang="sr-Cyrl-RS" i="1" dirty="0" err="1"/>
              <a:t>Mental</a:t>
            </a:r>
            <a:r>
              <a:rPr lang="sr-Cyrl-RS" i="1" dirty="0"/>
              <a:t> </a:t>
            </a:r>
            <a:r>
              <a:rPr lang="sr-Cyrl-RS" i="1" dirty="0" err="1"/>
              <a:t>health</a:t>
            </a:r>
            <a:r>
              <a:rPr lang="sr-Cyrl-RS" i="1" dirty="0"/>
              <a:t> </a:t>
            </a:r>
            <a:r>
              <a:rPr lang="sr-Cyrl-RS" i="1" dirty="0" err="1"/>
              <a:t>and</a:t>
            </a:r>
            <a:r>
              <a:rPr lang="sr-Cyrl-RS" i="1" dirty="0"/>
              <a:t> </a:t>
            </a:r>
            <a:r>
              <a:rPr lang="sr-Cyrl-RS" i="1" dirty="0" err="1"/>
              <a:t>wellbeing</a:t>
            </a:r>
            <a:r>
              <a:rPr lang="sr-Cyrl-RS" i="1" dirty="0"/>
              <a:t> </a:t>
            </a:r>
            <a:r>
              <a:rPr lang="sr-Cyrl-RS" i="1" dirty="0" err="1"/>
              <a:t>interventions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the</a:t>
            </a:r>
            <a:r>
              <a:rPr lang="sr-Cyrl-RS" i="1" dirty="0"/>
              <a:t> </a:t>
            </a:r>
            <a:r>
              <a:rPr lang="sr-Cyrl-RS" i="1" dirty="0" err="1"/>
              <a:t>dental</a:t>
            </a:r>
            <a:r>
              <a:rPr lang="sr-Cyrl-RS" i="1" dirty="0"/>
              <a:t> </a:t>
            </a:r>
            <a:r>
              <a:rPr lang="sr-Cyrl-RS" i="1" dirty="0" err="1"/>
              <a:t>sector</a:t>
            </a:r>
            <a:r>
              <a:rPr lang="sr-Cyrl-RS" i="1" dirty="0"/>
              <a:t>: a </a:t>
            </a:r>
            <a:r>
              <a:rPr lang="sr-Cyrl-RS" i="1" dirty="0" err="1"/>
              <a:t>systematic</a:t>
            </a:r>
            <a:r>
              <a:rPr lang="sr-Cyrl-RS" i="1" dirty="0"/>
              <a:t> </a:t>
            </a:r>
            <a:r>
              <a:rPr lang="sr-Cyrl-RS" i="1" dirty="0" err="1"/>
              <a:t>review</a:t>
            </a:r>
            <a:r>
              <a:rPr lang="sr-Cyrl-RS" dirty="0"/>
              <a:t>, </a:t>
            </a:r>
            <a:r>
              <a:rPr lang="sr-Cyrl-RS" dirty="0" err="1"/>
              <a:t>Evid</a:t>
            </a:r>
            <a:r>
              <a:rPr lang="sr-Cyrl-RS" dirty="0"/>
              <a:t> </a:t>
            </a:r>
            <a:r>
              <a:rPr lang="sr-Cyrl-RS" dirty="0" err="1"/>
              <a:t>Based</a:t>
            </a:r>
            <a:r>
              <a:rPr lang="sr-Cyrl-RS" dirty="0"/>
              <a:t> </a:t>
            </a:r>
            <a:r>
              <a:rPr lang="sr-Cyrl-RS" dirty="0" err="1"/>
              <a:t>Dent</a:t>
            </a:r>
            <a:r>
              <a:rPr lang="sr-Cyrl-RS" dirty="0"/>
              <a:t>. 7:1–8., (доступно на: https://pubmed.ncbi.nlm.nih.gov/36477677/).</a:t>
            </a:r>
            <a:endParaRPr lang="en-US" dirty="0"/>
          </a:p>
          <a:p>
            <a:pPr lvl="0"/>
            <a:r>
              <a:rPr lang="sr-Cyrl-RS" dirty="0" err="1"/>
              <a:t>Bekelepi</a:t>
            </a:r>
            <a:r>
              <a:rPr lang="sr-Cyrl-RS" dirty="0"/>
              <a:t>, N., </a:t>
            </a:r>
            <a:r>
              <a:rPr lang="sr-Cyrl-RS" dirty="0" err="1"/>
              <a:t>Martin</a:t>
            </a:r>
            <a:r>
              <a:rPr lang="sr-Cyrl-RS" dirty="0"/>
              <a:t>, P. (2022): </a:t>
            </a:r>
            <a:r>
              <a:rPr lang="sr-Cyrl-RS" i="1" dirty="0" err="1"/>
              <a:t>Support</a:t>
            </a:r>
            <a:r>
              <a:rPr lang="sr-Cyrl-RS" i="1" dirty="0"/>
              <a:t> </a:t>
            </a:r>
            <a:r>
              <a:rPr lang="sr-Cyrl-RS" i="1" dirty="0" err="1"/>
              <a:t>interventions</a:t>
            </a:r>
            <a:r>
              <a:rPr lang="sr-Cyrl-RS" i="1" dirty="0"/>
              <a:t> </a:t>
            </a:r>
            <a:r>
              <a:rPr lang="sr-Cyrl-RS" i="1" dirty="0" err="1"/>
              <a:t>for</a:t>
            </a:r>
            <a:r>
              <a:rPr lang="sr-Cyrl-RS" i="1" dirty="0"/>
              <a:t> </a:t>
            </a:r>
            <a:r>
              <a:rPr lang="sr-Cyrl-RS" i="1" dirty="0" err="1"/>
              <a:t>nurses</a:t>
            </a:r>
            <a:r>
              <a:rPr lang="sr-Cyrl-RS" i="1" dirty="0"/>
              <a:t> </a:t>
            </a:r>
            <a:r>
              <a:rPr lang="sr-Cyrl-RS" i="1" dirty="0" err="1"/>
              <a:t>working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acute</a:t>
            </a:r>
            <a:r>
              <a:rPr lang="sr-Cyrl-RS" i="1" dirty="0"/>
              <a:t> </a:t>
            </a:r>
            <a:r>
              <a:rPr lang="sr-Cyrl-RS" i="1" dirty="0" err="1"/>
              <a:t>psychiatric</a:t>
            </a:r>
            <a:r>
              <a:rPr lang="sr-Cyrl-RS" i="1" dirty="0"/>
              <a:t> </a:t>
            </a:r>
            <a:r>
              <a:rPr lang="sr-Cyrl-RS" i="1" dirty="0" err="1"/>
              <a:t>units</a:t>
            </a:r>
            <a:r>
              <a:rPr lang="sr-Cyrl-RS" i="1" dirty="0"/>
              <a:t>: A </a:t>
            </a:r>
            <a:r>
              <a:rPr lang="sr-Cyrl-RS" i="1" dirty="0" err="1"/>
              <a:t>systematic</a:t>
            </a:r>
            <a:r>
              <a:rPr lang="sr-Cyrl-RS" i="1" dirty="0"/>
              <a:t> </a:t>
            </a:r>
            <a:r>
              <a:rPr lang="sr-Cyrl-RS" i="1" dirty="0" err="1"/>
              <a:t>review</a:t>
            </a:r>
            <a:r>
              <a:rPr lang="sr-Cyrl-RS" dirty="0"/>
              <a:t>, </a:t>
            </a:r>
            <a:r>
              <a:rPr lang="sr-Cyrl-RS" dirty="0" err="1"/>
              <a:t>Health</a:t>
            </a:r>
            <a:r>
              <a:rPr lang="sr-Cyrl-RS" dirty="0"/>
              <a:t> SA, 29:27:1811. (доступно на: https://pubmed.ncbi.nlm.nih.gov/35548058/)</a:t>
            </a:r>
            <a:endParaRPr lang="en-US" dirty="0"/>
          </a:p>
          <a:p>
            <a:pPr lvl="0"/>
            <a:r>
              <a:rPr lang="sr-Cyrl-RS" dirty="0" err="1"/>
              <a:t>De</a:t>
            </a:r>
            <a:r>
              <a:rPr lang="sr-Cyrl-RS" dirty="0"/>
              <a:t> </a:t>
            </a:r>
            <a:r>
              <a:rPr lang="sr-Cyrl-RS" dirty="0" err="1"/>
              <a:t>Vries</a:t>
            </a:r>
            <a:r>
              <a:rPr lang="sr-Cyrl-RS" dirty="0"/>
              <a:t>, N., </a:t>
            </a:r>
            <a:r>
              <a:rPr lang="sr-Cyrl-RS" dirty="0" err="1"/>
              <a:t>Lavreysen</a:t>
            </a:r>
            <a:r>
              <a:rPr lang="sr-Cyrl-RS" dirty="0"/>
              <a:t>, O., </a:t>
            </a:r>
            <a:r>
              <a:rPr lang="sr-Cyrl-RS" dirty="0" err="1"/>
              <a:t>Anke</a:t>
            </a:r>
            <a:r>
              <a:rPr lang="sr-Cyrl-RS" dirty="0"/>
              <a:t> </a:t>
            </a:r>
            <a:r>
              <a:rPr lang="sr-Cyrl-RS" dirty="0" err="1"/>
              <a:t>Boone</a:t>
            </a:r>
            <a:r>
              <a:rPr lang="sr-Cyrl-RS" dirty="0"/>
              <a:t>, A., </a:t>
            </a:r>
            <a:r>
              <a:rPr lang="sr-Cyrl-RS" dirty="0" err="1"/>
              <a:t>Bouman</a:t>
            </a:r>
            <a:r>
              <a:rPr lang="sr-Cyrl-RS" dirty="0"/>
              <a:t>, J., </a:t>
            </a:r>
            <a:r>
              <a:rPr lang="sr-Cyrl-RS" dirty="0" err="1"/>
              <a:t>Szemik</a:t>
            </a:r>
            <a:r>
              <a:rPr lang="sr-Cyrl-RS" dirty="0"/>
              <a:t>, S., </a:t>
            </a:r>
            <a:r>
              <a:rPr lang="sr-Cyrl-RS" dirty="0" err="1"/>
              <a:t>Baranski</a:t>
            </a:r>
            <a:r>
              <a:rPr lang="sr-Cyrl-RS" dirty="0"/>
              <a:t>, K., </a:t>
            </a:r>
            <a:r>
              <a:rPr lang="sr-Cyrl-RS" dirty="0" err="1"/>
              <a:t>Godderis</a:t>
            </a:r>
            <a:r>
              <a:rPr lang="sr-Cyrl-RS" dirty="0"/>
              <a:t>, L., </a:t>
            </a:r>
            <a:r>
              <a:rPr lang="sr-Cyrl-RS" dirty="0" err="1"/>
              <a:t>De</a:t>
            </a:r>
            <a:r>
              <a:rPr lang="sr-Cyrl-RS" dirty="0"/>
              <a:t> </a:t>
            </a:r>
            <a:r>
              <a:rPr lang="sr-Cyrl-RS" dirty="0" err="1"/>
              <a:t>Winter</a:t>
            </a:r>
            <a:r>
              <a:rPr lang="sr-Cyrl-RS" dirty="0"/>
              <a:t>, P. (2023): </a:t>
            </a:r>
            <a:r>
              <a:rPr lang="sr-Cyrl-RS" i="1" dirty="0" err="1"/>
              <a:t>Retaining</a:t>
            </a:r>
            <a:r>
              <a:rPr lang="sr-Cyrl-RS" i="1" dirty="0"/>
              <a:t> </a:t>
            </a:r>
            <a:r>
              <a:rPr lang="sr-Cyrl-RS" i="1" dirty="0" err="1"/>
              <a:t>Healthcare</a:t>
            </a:r>
            <a:r>
              <a:rPr lang="sr-Cyrl-RS" i="1" dirty="0"/>
              <a:t> </a:t>
            </a:r>
            <a:r>
              <a:rPr lang="sr-Cyrl-RS" i="1" dirty="0" err="1"/>
              <a:t>Workers</a:t>
            </a:r>
            <a:r>
              <a:rPr lang="sr-Cyrl-RS" i="1" dirty="0"/>
              <a:t>: A </a:t>
            </a:r>
            <a:r>
              <a:rPr lang="sr-Cyrl-RS" i="1" dirty="0" err="1"/>
              <a:t>Systematic</a:t>
            </a:r>
            <a:r>
              <a:rPr lang="sr-Cyrl-RS" i="1" dirty="0"/>
              <a:t> </a:t>
            </a:r>
            <a:r>
              <a:rPr lang="sr-Cyrl-RS" i="1" dirty="0" err="1"/>
              <a:t>Review</a:t>
            </a:r>
            <a:r>
              <a:rPr lang="sr-Cyrl-RS" i="1" dirty="0"/>
              <a:t> </a:t>
            </a:r>
            <a:r>
              <a:rPr lang="sr-Cyrl-RS" i="1" dirty="0" err="1"/>
              <a:t>of</a:t>
            </a:r>
            <a:r>
              <a:rPr lang="sr-Cyrl-RS" i="1" dirty="0"/>
              <a:t> </a:t>
            </a:r>
            <a:r>
              <a:rPr lang="sr-Cyrl-RS" i="1" dirty="0" err="1"/>
              <a:t>Strategies</a:t>
            </a:r>
            <a:r>
              <a:rPr lang="sr-Cyrl-RS" i="1" dirty="0"/>
              <a:t> </a:t>
            </a:r>
            <a:r>
              <a:rPr lang="sr-Cyrl-RS" i="1" dirty="0" err="1"/>
              <a:t>for</a:t>
            </a:r>
            <a:r>
              <a:rPr lang="sr-Cyrl-RS" i="1" dirty="0"/>
              <a:t> </a:t>
            </a:r>
            <a:r>
              <a:rPr lang="sr-Cyrl-RS" i="1" dirty="0" err="1"/>
              <a:t>Sustaining</a:t>
            </a:r>
            <a:r>
              <a:rPr lang="sr-Cyrl-RS" i="1" dirty="0"/>
              <a:t> </a:t>
            </a:r>
            <a:r>
              <a:rPr lang="sr-Cyrl-RS" i="1" dirty="0" err="1"/>
              <a:t>Power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the</a:t>
            </a:r>
            <a:r>
              <a:rPr lang="sr-Cyrl-RS" i="1" dirty="0"/>
              <a:t> </a:t>
            </a:r>
            <a:r>
              <a:rPr lang="sr-Cyrl-RS" i="1" dirty="0" err="1"/>
              <a:t>Workplace</a:t>
            </a:r>
            <a:r>
              <a:rPr lang="sr-Cyrl-RS" dirty="0"/>
              <a:t>, </a:t>
            </a:r>
            <a:r>
              <a:rPr lang="sr-Cyrl-RS" dirty="0" err="1"/>
              <a:t>Healthcare</a:t>
            </a:r>
            <a:r>
              <a:rPr lang="sr-Cyrl-RS" dirty="0"/>
              <a:t> (</a:t>
            </a:r>
            <a:r>
              <a:rPr lang="sr-Cyrl-RS" dirty="0" err="1"/>
              <a:t>Basel</a:t>
            </a:r>
            <a:r>
              <a:rPr lang="sr-Cyrl-RS" dirty="0"/>
              <a:t>), 29;11(13):1887. (доступно на: https://pubmed.ncbi.nlm.nih.gov/37444721/).</a:t>
            </a:r>
            <a:endParaRPr lang="en-US" dirty="0"/>
          </a:p>
          <a:p>
            <a:pPr lvl="0"/>
            <a:r>
              <a:rPr lang="sr-Cyrl-RS" dirty="0" err="1"/>
              <a:t>Freudenberger</a:t>
            </a:r>
            <a:r>
              <a:rPr lang="sr-Cyrl-RS" dirty="0"/>
              <a:t> H. (1974): </a:t>
            </a:r>
            <a:r>
              <a:rPr lang="sr-Cyrl-RS" i="1" dirty="0" err="1"/>
              <a:t>Staff</a:t>
            </a:r>
            <a:r>
              <a:rPr lang="sr-Cyrl-RS" i="1" dirty="0"/>
              <a:t> </a:t>
            </a:r>
            <a:r>
              <a:rPr lang="sr-Cyrl-RS" i="1" dirty="0" err="1"/>
              <a:t>Burnout</a:t>
            </a:r>
            <a:r>
              <a:rPr lang="sr-Cyrl-RS" dirty="0"/>
              <a:t>. </a:t>
            </a:r>
            <a:r>
              <a:rPr lang="sr-Cyrl-RS" dirty="0" err="1"/>
              <a:t>Journal</a:t>
            </a:r>
            <a:r>
              <a:rPr lang="sr-Cyrl-RS" dirty="0"/>
              <a:t> </a:t>
            </a:r>
            <a:r>
              <a:rPr lang="sr-Cyrl-RS" dirty="0" err="1"/>
              <a:t>of</a:t>
            </a:r>
            <a:r>
              <a:rPr lang="sr-Cyrl-RS" dirty="0"/>
              <a:t> </a:t>
            </a:r>
            <a:r>
              <a:rPr lang="sr-Cyrl-RS" dirty="0" err="1"/>
              <a:t>Social</a:t>
            </a:r>
            <a:r>
              <a:rPr lang="sr-Cyrl-RS" dirty="0"/>
              <a:t> </a:t>
            </a:r>
            <a:r>
              <a:rPr lang="sr-Cyrl-RS" dirty="0" err="1"/>
              <a:t>Issues</a:t>
            </a:r>
            <a:r>
              <a:rPr lang="sr-Cyrl-RS" dirty="0"/>
              <a:t>, 30, 159-165</a:t>
            </a:r>
            <a:r>
              <a:rPr lang="sr-Latn-RS" dirty="0"/>
              <a:t>, </a:t>
            </a:r>
            <a:r>
              <a:rPr lang="sr-Cyrl-RS" dirty="0"/>
              <a:t>(доступно на: http://dx.doi.org/10.1111/j.1540-4560.1974.tb00706.x).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469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880C-8134-5D51-A153-F28C89380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Literatura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8085A-7383-FA8A-22A7-DB709F9C3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2" y="1283678"/>
            <a:ext cx="7561385" cy="529296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sr-Cyrl-RS" dirty="0" err="1"/>
              <a:t>Hrvatski</a:t>
            </a:r>
            <a:r>
              <a:rPr lang="sr-Cyrl-RS" dirty="0"/>
              <a:t> </a:t>
            </a:r>
            <a:r>
              <a:rPr lang="sr-Cyrl-RS" dirty="0" err="1"/>
              <a:t>zavod</a:t>
            </a:r>
            <a:r>
              <a:rPr lang="sr-Cyrl-RS" dirty="0"/>
              <a:t> </a:t>
            </a:r>
            <a:r>
              <a:rPr lang="sr-Cyrl-RS" dirty="0" err="1"/>
              <a:t>za</a:t>
            </a:r>
            <a:r>
              <a:rPr lang="sr-Cyrl-RS" dirty="0"/>
              <a:t> </a:t>
            </a:r>
            <a:r>
              <a:rPr lang="sr-Cyrl-RS" dirty="0" err="1"/>
              <a:t>javno</a:t>
            </a:r>
            <a:r>
              <a:rPr lang="sr-Cyrl-RS" dirty="0"/>
              <a:t> </a:t>
            </a:r>
            <a:r>
              <a:rPr lang="sr-Cyrl-RS" dirty="0" err="1"/>
              <a:t>zdravstvo</a:t>
            </a:r>
            <a:r>
              <a:rPr lang="sr-Cyrl-RS" dirty="0"/>
              <a:t> (2021): </a:t>
            </a:r>
            <a:r>
              <a:rPr lang="sr-Cyrl-RS" i="1" dirty="0" err="1"/>
              <a:t>Stres</a:t>
            </a:r>
            <a:r>
              <a:rPr lang="sr-Cyrl-RS" i="1" dirty="0"/>
              <a:t> </a:t>
            </a:r>
            <a:r>
              <a:rPr lang="sr-Cyrl-RS" i="1" dirty="0" err="1"/>
              <a:t>na</a:t>
            </a:r>
            <a:r>
              <a:rPr lang="sr-Cyrl-RS" i="1" dirty="0"/>
              <a:t> </a:t>
            </a:r>
            <a:r>
              <a:rPr lang="sr-Cyrl-RS" i="1" dirty="0" err="1"/>
              <a:t>radnom</a:t>
            </a:r>
            <a:r>
              <a:rPr lang="sr-Cyrl-RS" i="1" dirty="0"/>
              <a:t> </a:t>
            </a:r>
            <a:r>
              <a:rPr lang="sr-Cyrl-RS" i="1" dirty="0" err="1"/>
              <a:t>mestu</a:t>
            </a:r>
            <a:r>
              <a:rPr lang="sr-Cyrl-RS" dirty="0"/>
              <a:t>, </a:t>
            </a:r>
            <a:r>
              <a:rPr lang="sr-Cyrl-RS" dirty="0" err="1"/>
              <a:t>brošura</a:t>
            </a:r>
            <a:r>
              <a:rPr lang="sr-Cyrl-RS" dirty="0"/>
              <a:t>, </a:t>
            </a:r>
            <a:r>
              <a:rPr lang="sr-Cyrl-RS" dirty="0" err="1"/>
              <a:t>Zagreb</a:t>
            </a:r>
            <a:r>
              <a:rPr lang="sr-Cyrl-RS" dirty="0"/>
              <a:t>, (доступно на: </a:t>
            </a:r>
            <a:r>
              <a:rPr lang="sr-Cyrl-RS" u="sng" dirty="0">
                <a:hlinkClick r:id="rId2"/>
              </a:rPr>
              <a:t>https://zivjetizdravo.eu/wp-content/uploads/2021/10/stres-na-radnom-mjestu-final-brosura-22102021.pdf</a:t>
            </a:r>
            <a:r>
              <a:rPr lang="sr-Cyrl-RS" dirty="0"/>
              <a:t>).</a:t>
            </a:r>
            <a:endParaRPr lang="en-US" dirty="0"/>
          </a:p>
          <a:p>
            <a:pPr lvl="0"/>
            <a:r>
              <a:rPr lang="sr-Cyrl-RS" dirty="0" err="1"/>
              <a:t>Jiang</a:t>
            </a:r>
            <a:r>
              <a:rPr lang="sr-Cyrl-RS" dirty="0"/>
              <a:t>, P., </a:t>
            </a:r>
            <a:r>
              <a:rPr lang="sr-Cyrl-RS" dirty="0" err="1"/>
              <a:t>Jia</a:t>
            </a:r>
            <a:r>
              <a:rPr lang="sr-Cyrl-RS" dirty="0"/>
              <a:t>, Y., </a:t>
            </a:r>
            <a:r>
              <a:rPr lang="sr-Cyrl-RS" dirty="0" err="1"/>
              <a:t>Xinyan</a:t>
            </a:r>
            <a:r>
              <a:rPr lang="sr-Cyrl-RS" dirty="0"/>
              <a:t> </a:t>
            </a:r>
            <a:r>
              <a:rPr lang="sr-Cyrl-RS" dirty="0" err="1"/>
              <a:t>Yang</a:t>
            </a:r>
            <a:r>
              <a:rPr lang="sr-Cyrl-RS" dirty="0"/>
              <a:t>, X., </a:t>
            </a:r>
            <a:r>
              <a:rPr lang="sr-Cyrl-RS" dirty="0" err="1"/>
              <a:t>Duan</a:t>
            </a:r>
            <a:r>
              <a:rPr lang="sr-Cyrl-RS" dirty="0"/>
              <a:t>, W., </a:t>
            </a:r>
            <a:r>
              <a:rPr lang="sr-Cyrl-RS" dirty="0" err="1"/>
              <a:t>Ning</a:t>
            </a:r>
            <a:r>
              <a:rPr lang="sr-Cyrl-RS" dirty="0"/>
              <a:t>, Y., </a:t>
            </a:r>
            <a:r>
              <a:rPr lang="sr-Cyrl-RS" dirty="0" err="1"/>
              <a:t>Zhou</a:t>
            </a:r>
            <a:r>
              <a:rPr lang="sr-Cyrl-RS" dirty="0"/>
              <a:t>, Y., </a:t>
            </a:r>
            <a:r>
              <a:rPr lang="sr-Cyrl-RS" dirty="0" err="1"/>
              <a:t>Cao</a:t>
            </a:r>
            <a:r>
              <a:rPr lang="sr-Cyrl-RS" dirty="0"/>
              <a:t>, Y., </a:t>
            </a:r>
            <a:r>
              <a:rPr lang="sr-Cyrl-RS" dirty="0" err="1"/>
              <a:t>Du</a:t>
            </a:r>
            <a:r>
              <a:rPr lang="sr-Cyrl-RS" dirty="0"/>
              <a:t>, J.,  </a:t>
            </a:r>
            <a:r>
              <a:rPr lang="sr-Cyrl-RS" dirty="0" err="1"/>
              <a:t>Xi</a:t>
            </a:r>
            <a:r>
              <a:rPr lang="sr-Cyrl-RS" dirty="0"/>
              <a:t>, F., </a:t>
            </a:r>
            <a:r>
              <a:rPr lang="sr-Cyrl-RS" dirty="0" err="1"/>
              <a:t>Huang</a:t>
            </a:r>
            <a:r>
              <a:rPr lang="sr-Cyrl-RS" dirty="0"/>
              <a:t>, L. (2025): </a:t>
            </a:r>
            <a:r>
              <a:rPr lang="sr-Cyrl-RS" i="1" dirty="0"/>
              <a:t>A </a:t>
            </a:r>
            <a:r>
              <a:rPr lang="sr-Cyrl-RS" i="1" dirty="0" err="1"/>
              <a:t>systematic</a:t>
            </a:r>
            <a:r>
              <a:rPr lang="sr-Cyrl-RS" i="1" dirty="0"/>
              <a:t> </a:t>
            </a:r>
            <a:r>
              <a:rPr lang="sr-Cyrl-RS" i="1" dirty="0" err="1"/>
              <a:t>review</a:t>
            </a:r>
            <a:r>
              <a:rPr lang="sr-Cyrl-RS" i="1" dirty="0"/>
              <a:t> </a:t>
            </a:r>
            <a:r>
              <a:rPr lang="sr-Cyrl-RS" i="1" dirty="0" err="1"/>
              <a:t>of</a:t>
            </a:r>
            <a:r>
              <a:rPr lang="sr-Cyrl-RS" i="1" dirty="0"/>
              <a:t> </a:t>
            </a:r>
            <a:r>
              <a:rPr lang="sr-Cyrl-RS" i="1" dirty="0" err="1"/>
              <a:t>psychological</a:t>
            </a:r>
            <a:r>
              <a:rPr lang="sr-Cyrl-RS" i="1" dirty="0"/>
              <a:t> </a:t>
            </a:r>
            <a:r>
              <a:rPr lang="sr-Cyrl-RS" i="1" dirty="0" err="1"/>
              <a:t>distress</a:t>
            </a:r>
            <a:r>
              <a:rPr lang="sr-Cyrl-RS" i="1" dirty="0"/>
              <a:t> </a:t>
            </a:r>
            <a:r>
              <a:rPr lang="sr-Cyrl-RS" i="1" dirty="0" err="1"/>
              <a:t>reduction</a:t>
            </a:r>
            <a:r>
              <a:rPr lang="sr-Cyrl-RS" i="1" dirty="0"/>
              <a:t> </a:t>
            </a:r>
            <a:r>
              <a:rPr lang="sr-Cyrl-RS" i="1" dirty="0" err="1"/>
              <a:t>programs</a:t>
            </a:r>
            <a:r>
              <a:rPr lang="sr-Cyrl-RS" i="1" dirty="0"/>
              <a:t> </a:t>
            </a:r>
            <a:r>
              <a:rPr lang="sr-Cyrl-RS" i="1" dirty="0" err="1"/>
              <a:t>among</a:t>
            </a:r>
            <a:r>
              <a:rPr lang="sr-Cyrl-RS" i="1" dirty="0"/>
              <a:t> </a:t>
            </a:r>
            <a:r>
              <a:rPr lang="sr-Cyrl-RS" i="1" dirty="0" err="1"/>
              <a:t>nurses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emergency</a:t>
            </a:r>
            <a:r>
              <a:rPr lang="sr-Cyrl-RS" i="1" dirty="0"/>
              <a:t> </a:t>
            </a:r>
            <a:r>
              <a:rPr lang="sr-Cyrl-RS" i="1" dirty="0" err="1"/>
              <a:t>departments</a:t>
            </a:r>
            <a:r>
              <a:rPr lang="sr-Cyrl-RS" dirty="0"/>
              <a:t>, BMC </a:t>
            </a:r>
            <a:r>
              <a:rPr lang="sr-Cyrl-RS" dirty="0" err="1"/>
              <a:t>Nurs</a:t>
            </a:r>
            <a:r>
              <a:rPr lang="sr-Cyrl-RS" dirty="0"/>
              <a:t>., 19;24:194., (доступно на: </a:t>
            </a:r>
            <a:r>
              <a:rPr lang="sr-Cyrl-RS" dirty="0">
                <a:hlinkClick r:id="rId3"/>
              </a:rPr>
              <a:t>https://pubmed.ncbi.nlm.nih.gov/39972451/</a:t>
            </a:r>
            <a:r>
              <a:rPr lang="sr-Cyrl-RS" dirty="0"/>
              <a:t>).</a:t>
            </a:r>
            <a:endParaRPr lang="sr-Latn-RS" dirty="0"/>
          </a:p>
          <a:p>
            <a:r>
              <a:rPr lang="sr-Latn-RS" dirty="0"/>
              <a:t>Kaveh</a:t>
            </a:r>
            <a:r>
              <a:rPr lang="sr-Cyrl-RS" dirty="0"/>
              <a:t>, M.H., </a:t>
            </a:r>
            <a:r>
              <a:rPr lang="sr-Cyrl-RS" dirty="0" err="1"/>
              <a:t>Mehrazin</a:t>
            </a:r>
            <a:r>
              <a:rPr lang="sr-Cyrl-RS" dirty="0"/>
              <a:t>, F., </a:t>
            </a:r>
            <a:r>
              <a:rPr lang="sr-Cyrl-RS" dirty="0" err="1"/>
              <a:t>Cousins</a:t>
            </a:r>
            <a:r>
              <a:rPr lang="sr-Cyrl-RS" dirty="0"/>
              <a:t>, R., </a:t>
            </a:r>
            <a:r>
              <a:rPr lang="sr-Cyrl-RS" dirty="0" err="1"/>
              <a:t>Mokarami</a:t>
            </a:r>
            <a:r>
              <a:rPr lang="sr-Cyrl-RS" dirty="0"/>
              <a:t>, H. (2023): </a:t>
            </a:r>
            <a:r>
              <a:rPr lang="sr-Cyrl-RS" i="1" dirty="0" err="1"/>
              <a:t>Effectiveness</a:t>
            </a:r>
            <a:r>
              <a:rPr lang="sr-Cyrl-RS" i="1" dirty="0"/>
              <a:t> </a:t>
            </a:r>
            <a:r>
              <a:rPr lang="sr-Cyrl-RS" i="1" dirty="0" err="1"/>
              <a:t>of</a:t>
            </a:r>
            <a:r>
              <a:rPr lang="sr-Cyrl-RS" i="1" dirty="0"/>
              <a:t> a </a:t>
            </a:r>
            <a:r>
              <a:rPr lang="sr-Cyrl-RS" i="1" dirty="0" err="1"/>
              <a:t>transactional</a:t>
            </a:r>
            <a:r>
              <a:rPr lang="sr-Cyrl-RS" i="1" dirty="0"/>
              <a:t> </a:t>
            </a:r>
            <a:r>
              <a:rPr lang="sr-Cyrl-RS" i="1" dirty="0" err="1"/>
              <a:t>model-based</a:t>
            </a:r>
            <a:r>
              <a:rPr lang="sr-Cyrl-RS" i="1" dirty="0"/>
              <a:t> </a:t>
            </a:r>
            <a:r>
              <a:rPr lang="sr-Cyrl-RS" i="1" dirty="0" err="1"/>
              <a:t>education</a:t>
            </a:r>
            <a:r>
              <a:rPr lang="sr-Cyrl-RS" i="1" dirty="0"/>
              <a:t> </a:t>
            </a:r>
            <a:r>
              <a:rPr lang="sr-Cyrl-RS" i="1" dirty="0" err="1"/>
              <a:t>programme</a:t>
            </a:r>
            <a:r>
              <a:rPr lang="sr-Cyrl-RS" i="1" dirty="0"/>
              <a:t> </a:t>
            </a:r>
            <a:r>
              <a:rPr lang="sr-Cyrl-RS" i="1" dirty="0" err="1"/>
              <a:t>for</a:t>
            </a:r>
            <a:r>
              <a:rPr lang="sr-Cyrl-RS" i="1" dirty="0"/>
              <a:t> </a:t>
            </a:r>
            <a:r>
              <a:rPr lang="sr-Cyrl-RS" i="1" dirty="0" err="1"/>
              <a:t>enhancing</a:t>
            </a:r>
            <a:r>
              <a:rPr lang="sr-Cyrl-RS" i="1" dirty="0"/>
              <a:t> </a:t>
            </a:r>
            <a:r>
              <a:rPr lang="sr-Cyrl-RS" i="1" dirty="0" err="1"/>
              <a:t>stress-coping</a:t>
            </a:r>
            <a:r>
              <a:rPr lang="sr-Cyrl-RS" i="1" dirty="0"/>
              <a:t> </a:t>
            </a:r>
            <a:r>
              <a:rPr lang="sr-Cyrl-RS" i="1" dirty="0" err="1"/>
              <a:t>skills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industrial</a:t>
            </a:r>
            <a:r>
              <a:rPr lang="sr-Cyrl-RS" i="1" dirty="0"/>
              <a:t> </a:t>
            </a:r>
            <a:r>
              <a:rPr lang="sr-Cyrl-RS" i="1" dirty="0" err="1"/>
              <a:t>workers</a:t>
            </a:r>
            <a:r>
              <a:rPr lang="sr-Cyrl-RS" i="1" dirty="0"/>
              <a:t>: a </a:t>
            </a:r>
            <a:r>
              <a:rPr lang="sr-Cyrl-RS" i="1" dirty="0" err="1"/>
              <a:t>randomized</a:t>
            </a:r>
            <a:r>
              <a:rPr lang="sr-Cyrl-RS" i="1" dirty="0"/>
              <a:t> </a:t>
            </a:r>
            <a:r>
              <a:rPr lang="sr-Cyrl-RS" i="1" dirty="0" err="1"/>
              <a:t>controlled</a:t>
            </a:r>
            <a:r>
              <a:rPr lang="sr-Cyrl-RS" i="1" dirty="0"/>
              <a:t> </a:t>
            </a:r>
            <a:r>
              <a:rPr lang="sr-Cyrl-RS" i="1" dirty="0" err="1"/>
              <a:t>trial</a:t>
            </a:r>
            <a:r>
              <a:rPr lang="sr-Cyrl-RS" dirty="0"/>
              <a:t>, </a:t>
            </a:r>
            <a:r>
              <a:rPr lang="sr-Cyrl-RS" dirty="0" err="1"/>
              <a:t>Sci</a:t>
            </a:r>
            <a:r>
              <a:rPr lang="sr-Cyrl-RS" dirty="0"/>
              <a:t> </a:t>
            </a:r>
            <a:r>
              <a:rPr lang="sr-Cyrl-RS" dirty="0" err="1"/>
              <a:t>Rep</a:t>
            </a:r>
            <a:r>
              <a:rPr lang="sr-Cyrl-RS" dirty="0"/>
              <a:t>., 13(1):5076, (доступно на: https://pubmed.ncbi.nlm.nih.gov/36977726/).</a:t>
            </a:r>
            <a:endParaRPr lang="en-US" dirty="0"/>
          </a:p>
          <a:p>
            <a:pPr lvl="0"/>
            <a:r>
              <a:rPr lang="sr-Cyrl-RS" dirty="0" err="1"/>
              <a:t>Кекуш</a:t>
            </a:r>
            <a:r>
              <a:rPr lang="sr-Cyrl-RS" dirty="0"/>
              <a:t> Д. (2010):</a:t>
            </a:r>
            <a:r>
              <a:rPr lang="sr-Cyrl-RS" i="1" dirty="0"/>
              <a:t> Комуникације у професионалној пракси здравствених радника</a:t>
            </a:r>
            <a:r>
              <a:rPr lang="sr-Cyrl-RS" dirty="0"/>
              <a:t>, Висока здравствена школа струковних студија у Београду, Београд.</a:t>
            </a:r>
            <a:endParaRPr lang="en-US" dirty="0"/>
          </a:p>
          <a:p>
            <a:pPr lvl="0"/>
            <a:r>
              <a:rPr lang="sr-Cyrl-RS" dirty="0"/>
              <a:t>Лукић Л., Лазаревић С. (2019): </a:t>
            </a:r>
            <a:r>
              <a:rPr lang="sr-Cyrl-RS" i="1" dirty="0"/>
              <a:t>Холистички приступ управљању стресом на радном месту,</a:t>
            </a:r>
            <a:r>
              <a:rPr lang="sr-Cyrl-RS" dirty="0"/>
              <a:t> Школа бизниса, </a:t>
            </a:r>
            <a:r>
              <a:rPr lang="sr-Cyrl-RS" dirty="0" err="1"/>
              <a:t>br</a:t>
            </a:r>
            <a:r>
              <a:rPr lang="sr-Cyrl-RS" dirty="0"/>
              <a:t>. 1, </a:t>
            </a:r>
            <a:r>
              <a:rPr lang="sr-Cyrl-RS" dirty="0" err="1"/>
              <a:t>str</a:t>
            </a:r>
            <a:r>
              <a:rPr lang="sr-Cyrl-RS" dirty="0"/>
              <a:t>. 130-141, Београд (доступно на:  https://scindeks-clanci.ceon.rs/data/pdf/1451-6551/2019/1451-65511901130L.pdf).</a:t>
            </a:r>
            <a:endParaRPr lang="en-US" dirty="0"/>
          </a:p>
          <a:p>
            <a:pPr lvl="0"/>
            <a:r>
              <a:rPr lang="sr-Cyrl-RS" dirty="0" err="1"/>
              <a:t>Lučanin</a:t>
            </a:r>
            <a:r>
              <a:rPr lang="sr-Cyrl-RS" dirty="0"/>
              <a:t> D. (2014): </a:t>
            </a:r>
            <a:r>
              <a:rPr lang="sr-Cyrl-RS" i="1" dirty="0" err="1"/>
              <a:t>Mere</a:t>
            </a:r>
            <a:r>
              <a:rPr lang="sr-Cyrl-RS" i="1" dirty="0"/>
              <a:t> </a:t>
            </a:r>
            <a:r>
              <a:rPr lang="sr-Cyrl-RS" i="1" dirty="0" err="1"/>
              <a:t>prevencije</a:t>
            </a:r>
            <a:r>
              <a:rPr lang="sr-Cyrl-RS" i="1" dirty="0"/>
              <a:t> i </a:t>
            </a:r>
            <a:r>
              <a:rPr lang="sr-Cyrl-RS" i="1" dirty="0" err="1"/>
              <a:t>sprečavanje</a:t>
            </a:r>
            <a:r>
              <a:rPr lang="sr-Cyrl-RS" i="1" dirty="0"/>
              <a:t> </a:t>
            </a:r>
            <a:r>
              <a:rPr lang="sr-Cyrl-RS" i="1" dirty="0" err="1"/>
              <a:t>štetnih</a:t>
            </a:r>
            <a:r>
              <a:rPr lang="sr-Cyrl-RS" i="1" dirty="0"/>
              <a:t> </a:t>
            </a:r>
            <a:r>
              <a:rPr lang="sr-Cyrl-RS" i="1" dirty="0" err="1"/>
              <a:t>posledica</a:t>
            </a:r>
            <a:r>
              <a:rPr lang="sr-Cyrl-RS" i="1" dirty="0"/>
              <a:t> </a:t>
            </a:r>
            <a:r>
              <a:rPr lang="sr-Cyrl-RS" i="1" dirty="0" err="1"/>
              <a:t>stresa</a:t>
            </a:r>
            <a:r>
              <a:rPr lang="sr-Cyrl-RS" dirty="0"/>
              <a:t>, </a:t>
            </a:r>
            <a:r>
              <a:rPr lang="sr-Cyrl-RS" dirty="0" err="1"/>
              <a:t>Sigurnost</a:t>
            </a:r>
            <a:r>
              <a:rPr lang="sr-Cyrl-RS" dirty="0"/>
              <a:t> 56 (3) 223 – 234, </a:t>
            </a:r>
            <a:r>
              <a:rPr lang="sr-Cyrl-RS" dirty="0" err="1"/>
              <a:t>Zagreb</a:t>
            </a:r>
            <a:r>
              <a:rPr lang="sr-Cyrl-RS" dirty="0"/>
              <a:t>, (доступно на:  https://hrcak.srce.hr/file/188648).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88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7111-E0CF-10E6-8C6D-C2267A7F5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Literatura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5AB41-8F03-0546-8AE0-B9D0CA916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8" y="1266092"/>
            <a:ext cx="7578970" cy="4982308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/>
              <a:t>Попов Б. (2018): </a:t>
            </a:r>
            <a:r>
              <a:rPr lang="sr-Cyrl-RS" i="1" dirty="0"/>
              <a:t>Стрес у радном окружењу</a:t>
            </a:r>
            <a:r>
              <a:rPr lang="sr-Cyrl-RS" dirty="0"/>
              <a:t>, Филозофски факултет Нови Сад, (доступно на: </a:t>
            </a:r>
            <a:r>
              <a:rPr lang="sr-Cyrl-RS" u="sng" dirty="0">
                <a:hlinkClick r:id="rId2"/>
              </a:rPr>
              <a:t>https://digitalna.ff.uns.ac.rs/sadrzaj/2018/978-86-6065-464-1</a:t>
            </a:r>
            <a:r>
              <a:rPr lang="sr-Cyrl-RS" dirty="0"/>
              <a:t> )</a:t>
            </a:r>
            <a:r>
              <a:rPr lang="sr-Latn-RS" dirty="0"/>
              <a:t>.</a:t>
            </a:r>
          </a:p>
          <a:p>
            <a:pPr lvl="0"/>
            <a:r>
              <a:rPr lang="sr-Cyrl-RS" dirty="0" err="1"/>
              <a:t>Sani</a:t>
            </a:r>
            <a:r>
              <a:rPr lang="sr-Cyrl-RS" dirty="0"/>
              <a:t>, A.I., </a:t>
            </a:r>
            <a:r>
              <a:rPr lang="sr-Cyrl-RS" dirty="0" err="1"/>
              <a:t>Magalhães</a:t>
            </a:r>
            <a:r>
              <a:rPr lang="sr-Cyrl-RS" dirty="0"/>
              <a:t>, M., </a:t>
            </a:r>
            <a:r>
              <a:rPr lang="sr-Cyrl-RS" dirty="0" err="1"/>
              <a:t>Meneses</a:t>
            </a:r>
            <a:r>
              <a:rPr lang="sr-Cyrl-RS" dirty="0"/>
              <a:t>, R.F., </a:t>
            </a:r>
            <a:r>
              <a:rPr lang="sr-Cyrl-RS" dirty="0" err="1"/>
              <a:t>Barros</a:t>
            </a:r>
            <a:r>
              <a:rPr lang="sr-Cyrl-RS" dirty="0"/>
              <a:t>, C. (2025): </a:t>
            </a:r>
            <a:r>
              <a:rPr lang="sr-Cyrl-RS" i="1" dirty="0" err="1"/>
              <a:t>Workplace</a:t>
            </a:r>
            <a:r>
              <a:rPr lang="sr-Cyrl-RS" i="1" dirty="0"/>
              <a:t> </a:t>
            </a:r>
            <a:r>
              <a:rPr lang="sr-Cyrl-RS" i="1" dirty="0" err="1"/>
              <a:t>Bullying</a:t>
            </a:r>
            <a:r>
              <a:rPr lang="sr-Cyrl-RS" i="1" dirty="0"/>
              <a:t> </a:t>
            </a:r>
            <a:r>
              <a:rPr lang="sr-Cyrl-RS" i="1" dirty="0" err="1"/>
              <a:t>and</a:t>
            </a:r>
            <a:r>
              <a:rPr lang="sr-Cyrl-RS" i="1" dirty="0"/>
              <a:t> </a:t>
            </a:r>
            <a:r>
              <a:rPr lang="sr-Cyrl-RS" i="1" dirty="0" err="1"/>
              <a:t>Coping</a:t>
            </a:r>
            <a:r>
              <a:rPr lang="sr-Cyrl-RS" i="1" dirty="0"/>
              <a:t> </a:t>
            </a:r>
            <a:r>
              <a:rPr lang="sr-Cyrl-RS" i="1" dirty="0" err="1"/>
              <a:t>Strategies</a:t>
            </a:r>
            <a:r>
              <a:rPr lang="sr-Cyrl-RS" i="1" dirty="0"/>
              <a:t> </a:t>
            </a:r>
            <a:r>
              <a:rPr lang="sr-Cyrl-RS" i="1" dirty="0" err="1"/>
              <a:t>Among</a:t>
            </a:r>
            <a:r>
              <a:rPr lang="sr-Cyrl-RS" i="1" dirty="0"/>
              <a:t> </a:t>
            </a:r>
            <a:r>
              <a:rPr lang="sr-Cyrl-RS" i="1" dirty="0" err="1"/>
              <a:t>Portuguese</a:t>
            </a:r>
            <a:r>
              <a:rPr lang="sr-Cyrl-RS" i="1" dirty="0"/>
              <a:t> </a:t>
            </a:r>
            <a:r>
              <a:rPr lang="sr-Cyrl-RS" i="1" dirty="0" err="1"/>
              <a:t>Healthcare</a:t>
            </a:r>
            <a:r>
              <a:rPr lang="sr-Cyrl-RS" i="1" dirty="0"/>
              <a:t> </a:t>
            </a:r>
            <a:r>
              <a:rPr lang="sr-Cyrl-RS" i="1" dirty="0" err="1"/>
              <a:t>Professionals</a:t>
            </a:r>
            <a:r>
              <a:rPr lang="sr-Cyrl-RS" dirty="0"/>
              <a:t>, </a:t>
            </a:r>
            <a:r>
              <a:rPr lang="sr-Cyrl-RS" dirty="0" err="1"/>
              <a:t>Int</a:t>
            </a:r>
            <a:r>
              <a:rPr lang="sr-Cyrl-RS" dirty="0"/>
              <a:t>. J. </a:t>
            </a:r>
            <a:r>
              <a:rPr lang="sr-Cyrl-RS" dirty="0" err="1"/>
              <a:t>Environ</a:t>
            </a:r>
            <a:r>
              <a:rPr lang="sr-Cyrl-RS" dirty="0"/>
              <a:t>. </a:t>
            </a:r>
            <a:r>
              <a:rPr lang="sr-Cyrl-RS" dirty="0" err="1"/>
              <a:t>Res</a:t>
            </a:r>
            <a:r>
              <a:rPr lang="sr-Cyrl-RS" dirty="0"/>
              <a:t>. </a:t>
            </a:r>
            <a:r>
              <a:rPr lang="sr-Cyrl-RS" dirty="0" err="1"/>
              <a:t>Public</a:t>
            </a:r>
            <a:r>
              <a:rPr lang="sr-Cyrl-RS" dirty="0"/>
              <a:t> </a:t>
            </a:r>
            <a:r>
              <a:rPr lang="sr-Cyrl-RS" dirty="0" err="1"/>
              <a:t>Health</a:t>
            </a:r>
            <a:r>
              <a:rPr lang="sr-Cyrl-RS" dirty="0"/>
              <a:t>, 22(4), 475, (доступно на: https://www.mdpi.com/1660-4601/22/4/475).</a:t>
            </a:r>
            <a:endParaRPr lang="en-US" dirty="0"/>
          </a:p>
          <a:p>
            <a:pPr lvl="0"/>
            <a:r>
              <a:rPr lang="sr-Cyrl-RS" i="1" dirty="0" err="1"/>
              <a:t>The</a:t>
            </a:r>
            <a:r>
              <a:rPr lang="sr-Cyrl-RS" i="1" dirty="0"/>
              <a:t> </a:t>
            </a:r>
            <a:r>
              <a:rPr lang="sr-Cyrl-RS" i="1" dirty="0" err="1"/>
              <a:t>Ultimate</a:t>
            </a:r>
            <a:r>
              <a:rPr lang="sr-Cyrl-RS" i="1" dirty="0"/>
              <a:t> Wheel </a:t>
            </a:r>
            <a:r>
              <a:rPr lang="sr-Cyrl-RS" i="1" dirty="0" err="1"/>
              <a:t>of</a:t>
            </a:r>
            <a:r>
              <a:rPr lang="sr-Cyrl-RS" i="1" dirty="0"/>
              <a:t> </a:t>
            </a:r>
            <a:r>
              <a:rPr lang="sr-Cyrl-RS" i="1" dirty="0" err="1"/>
              <a:t>Life</a:t>
            </a:r>
            <a:r>
              <a:rPr lang="sr-Cyrl-RS" i="1" dirty="0"/>
              <a:t> </a:t>
            </a:r>
            <a:r>
              <a:rPr lang="sr-Cyrl-RS" i="1" dirty="0" err="1"/>
              <a:t>Interactive</a:t>
            </a:r>
            <a:r>
              <a:rPr lang="sr-Cyrl-RS" i="1" dirty="0"/>
              <a:t> </a:t>
            </a:r>
            <a:r>
              <a:rPr lang="sr-Cyrl-RS" i="1" dirty="0" err="1"/>
              <a:t>Assessment</a:t>
            </a:r>
            <a:r>
              <a:rPr lang="sr-Cyrl-RS" i="1" dirty="0"/>
              <a:t>,</a:t>
            </a:r>
            <a:r>
              <a:rPr lang="sr-Cyrl-RS" dirty="0"/>
              <a:t> (2015), (доступно на: https://wheeloflife.noomii.com/)</a:t>
            </a:r>
            <a:endParaRPr lang="en-US" dirty="0"/>
          </a:p>
          <a:p>
            <a:pPr lvl="0"/>
            <a:r>
              <a:rPr lang="sr-Cyrl-RS" u="sng" dirty="0" err="1"/>
              <a:t>Quesada-Puga</a:t>
            </a:r>
            <a:r>
              <a:rPr lang="sr-Cyrl-RS" dirty="0"/>
              <a:t>, </a:t>
            </a:r>
            <a:r>
              <a:rPr lang="sr-Latn-RS" dirty="0"/>
              <a:t>C., </a:t>
            </a:r>
            <a:r>
              <a:rPr lang="sr-Cyrl-RS" dirty="0" err="1"/>
              <a:t>Izquierdo-Espin</a:t>
            </a:r>
            <a:r>
              <a:rPr lang="sr-Cyrl-RS" dirty="0"/>
              <a:t>,</a:t>
            </a:r>
            <a:r>
              <a:rPr lang="sr-Latn-RS" dirty="0"/>
              <a:t> F.J.,</a:t>
            </a:r>
            <a:r>
              <a:rPr lang="sr-Cyrl-RS" dirty="0"/>
              <a:t> </a:t>
            </a:r>
            <a:r>
              <a:rPr lang="sr-Cyrl-RS" dirty="0" err="1"/>
              <a:t>María</a:t>
            </a:r>
            <a:r>
              <a:rPr lang="sr-Cyrl-RS" dirty="0"/>
              <a:t> </a:t>
            </a:r>
            <a:r>
              <a:rPr lang="sr-Cyrl-RS" dirty="0" err="1"/>
              <a:t>José</a:t>
            </a:r>
            <a:r>
              <a:rPr lang="sr-Cyrl-RS" dirty="0"/>
              <a:t> </a:t>
            </a:r>
            <a:r>
              <a:rPr lang="sr-Cyrl-RS" dirty="0" err="1"/>
              <a:t>Membrive-Jiménez</a:t>
            </a:r>
            <a:r>
              <a:rPr lang="sr-Cyrl-RS" dirty="0"/>
              <a:t>,</a:t>
            </a:r>
            <a:r>
              <a:rPr lang="sr-Latn-RS" dirty="0"/>
              <a:t> M.J.,</a:t>
            </a:r>
            <a:r>
              <a:rPr lang="sr-Cyrl-RS" dirty="0"/>
              <a:t> </a:t>
            </a:r>
            <a:r>
              <a:rPr lang="sr-Cyrl-RS" dirty="0" err="1"/>
              <a:t>Aguayo-Estremera</a:t>
            </a:r>
            <a:r>
              <a:rPr lang="sr-Cyrl-RS" dirty="0"/>
              <a:t>,</a:t>
            </a:r>
            <a:r>
              <a:rPr lang="sr-Latn-RS" dirty="0"/>
              <a:t> R.,</a:t>
            </a:r>
            <a:r>
              <a:rPr lang="sr-Cyrl-RS" dirty="0"/>
              <a:t> </a:t>
            </a:r>
            <a:r>
              <a:rPr lang="sr-Cyrl-RS" dirty="0" err="1"/>
              <a:t>Cañadas-De</a:t>
            </a:r>
            <a:r>
              <a:rPr lang="sr-Cyrl-RS" dirty="0"/>
              <a:t> </a:t>
            </a:r>
            <a:r>
              <a:rPr lang="sr-Cyrl-RS" dirty="0" err="1"/>
              <a:t>La</a:t>
            </a:r>
            <a:r>
              <a:rPr lang="sr-Cyrl-RS" dirty="0"/>
              <a:t> </a:t>
            </a:r>
            <a:r>
              <a:rPr lang="sr-Cyrl-RS" dirty="0" err="1"/>
              <a:t>Fuente</a:t>
            </a:r>
            <a:r>
              <a:rPr lang="sr-Cyrl-RS" dirty="0"/>
              <a:t>,</a:t>
            </a:r>
            <a:r>
              <a:rPr lang="sr-Latn-RS" dirty="0"/>
              <a:t> G., </a:t>
            </a:r>
            <a:r>
              <a:rPr lang="sr-Cyrl-RS" dirty="0" err="1"/>
              <a:t>Romero-Béjar</a:t>
            </a:r>
            <a:r>
              <a:rPr lang="sr-Cyrl-RS" dirty="0"/>
              <a:t>,</a:t>
            </a:r>
            <a:r>
              <a:rPr lang="sr-Latn-RS" dirty="0"/>
              <a:t> J.L.,</a:t>
            </a:r>
            <a:r>
              <a:rPr lang="sr-Cyrl-RS" dirty="0"/>
              <a:t> </a:t>
            </a:r>
            <a:r>
              <a:rPr lang="sr-Cyrl-RS" dirty="0" err="1"/>
              <a:t>Gómez-Urquiza</a:t>
            </a:r>
            <a:r>
              <a:rPr lang="sr-Latn-RS" dirty="0"/>
              <a:t>, J.L. (2024): </a:t>
            </a:r>
            <a:r>
              <a:rPr lang="sr-Cyrl-RS" i="1" dirty="0" err="1"/>
              <a:t>Job</a:t>
            </a:r>
            <a:r>
              <a:rPr lang="sr-Cyrl-RS" i="1" dirty="0"/>
              <a:t> </a:t>
            </a:r>
            <a:r>
              <a:rPr lang="sr-Cyrl-RS" i="1" dirty="0" err="1"/>
              <a:t>satisfaction</a:t>
            </a:r>
            <a:r>
              <a:rPr lang="sr-Cyrl-RS" i="1" dirty="0"/>
              <a:t> </a:t>
            </a:r>
            <a:r>
              <a:rPr lang="sr-Cyrl-RS" i="1" dirty="0" err="1"/>
              <a:t>and</a:t>
            </a:r>
            <a:r>
              <a:rPr lang="sr-Cyrl-RS" i="1" dirty="0"/>
              <a:t> </a:t>
            </a:r>
            <a:r>
              <a:rPr lang="sr-Cyrl-RS" i="1" dirty="0" err="1"/>
              <a:t>burnout</a:t>
            </a:r>
            <a:r>
              <a:rPr lang="sr-Cyrl-RS" i="1" dirty="0"/>
              <a:t> </a:t>
            </a:r>
            <a:r>
              <a:rPr lang="sr-Cyrl-RS" i="1" dirty="0" err="1"/>
              <a:t>syndrome</a:t>
            </a:r>
            <a:r>
              <a:rPr lang="sr-Cyrl-RS" i="1" dirty="0"/>
              <a:t> </a:t>
            </a:r>
            <a:r>
              <a:rPr lang="sr-Cyrl-RS" i="1" dirty="0" err="1"/>
              <a:t>among</a:t>
            </a:r>
            <a:r>
              <a:rPr lang="sr-Cyrl-RS" i="1" dirty="0"/>
              <a:t> </a:t>
            </a:r>
            <a:r>
              <a:rPr lang="sr-Cyrl-RS" i="1" dirty="0" err="1"/>
              <a:t>intensive-care</a:t>
            </a:r>
            <a:r>
              <a:rPr lang="sr-Cyrl-RS" i="1" dirty="0"/>
              <a:t> </a:t>
            </a:r>
            <a:r>
              <a:rPr lang="sr-Cyrl-RS" i="1" dirty="0" err="1"/>
              <a:t>unit</a:t>
            </a:r>
            <a:r>
              <a:rPr lang="sr-Cyrl-RS" i="1" dirty="0"/>
              <a:t> </a:t>
            </a:r>
            <a:r>
              <a:rPr lang="sr-Cyrl-RS" i="1" dirty="0" err="1"/>
              <a:t>nurses</a:t>
            </a:r>
            <a:r>
              <a:rPr lang="sr-Cyrl-RS" i="1" dirty="0"/>
              <a:t>: A </a:t>
            </a:r>
            <a:r>
              <a:rPr lang="sr-Cyrl-RS" i="1" dirty="0" err="1"/>
              <a:t>systematic</a:t>
            </a:r>
            <a:r>
              <a:rPr lang="sr-Cyrl-RS" i="1" dirty="0"/>
              <a:t> </a:t>
            </a:r>
            <a:r>
              <a:rPr lang="sr-Cyrl-RS" i="1" dirty="0" err="1"/>
              <a:t>review</a:t>
            </a:r>
            <a:r>
              <a:rPr lang="sr-Cyrl-RS" i="1" dirty="0"/>
              <a:t> </a:t>
            </a:r>
            <a:r>
              <a:rPr lang="sr-Cyrl-RS" i="1" dirty="0" err="1"/>
              <a:t>and</a:t>
            </a:r>
            <a:r>
              <a:rPr lang="sr-Cyrl-RS" i="1" dirty="0"/>
              <a:t> </a:t>
            </a:r>
            <a:r>
              <a:rPr lang="sr-Cyrl-RS" i="1" dirty="0" err="1"/>
              <a:t>meta-analysis</a:t>
            </a:r>
            <a:r>
              <a:rPr lang="sr-Latn-RS" i="1" dirty="0"/>
              <a:t>, </a:t>
            </a:r>
            <a:r>
              <a:rPr lang="sr-Cyrl-RS" dirty="0" err="1"/>
              <a:t>Intensive</a:t>
            </a:r>
            <a:r>
              <a:rPr lang="sr-Cyrl-RS" dirty="0"/>
              <a:t> </a:t>
            </a:r>
            <a:r>
              <a:rPr lang="sr-Cyrl-RS" dirty="0" err="1"/>
              <a:t>Crit</a:t>
            </a:r>
            <a:r>
              <a:rPr lang="sr-Cyrl-RS" dirty="0"/>
              <a:t> </a:t>
            </a:r>
            <a:r>
              <a:rPr lang="sr-Cyrl-RS" dirty="0" err="1"/>
              <a:t>Care</a:t>
            </a:r>
            <a:r>
              <a:rPr lang="sr-Cyrl-RS" dirty="0"/>
              <a:t> </a:t>
            </a:r>
            <a:r>
              <a:rPr lang="sr-Cyrl-RS" dirty="0" err="1"/>
              <a:t>Nurs</a:t>
            </a:r>
            <a:r>
              <a:rPr lang="sr-Latn-RS" dirty="0"/>
              <a:t>, </a:t>
            </a:r>
            <a:r>
              <a:rPr lang="sr-Cyrl-RS" dirty="0"/>
              <a:t>82:103660</a:t>
            </a:r>
            <a:r>
              <a:rPr lang="sr-Latn-RS" dirty="0"/>
              <a:t>, </a:t>
            </a:r>
            <a:r>
              <a:rPr lang="sr-Cyrl-RS" dirty="0"/>
              <a:t>(доступно на: </a:t>
            </a:r>
            <a:r>
              <a:rPr lang="sr-Cyrl-RS" u="sng" dirty="0">
                <a:hlinkClick r:id="rId3"/>
              </a:rPr>
              <a:t>https://pubmed.ncbi.nlm.nih.gov/38394983/</a:t>
            </a:r>
            <a:r>
              <a:rPr lang="sr-Cyrl-RS" dirty="0"/>
              <a:t>)</a:t>
            </a:r>
            <a:r>
              <a:rPr lang="sr-Latn-RS" dirty="0"/>
              <a:t>.</a:t>
            </a:r>
            <a:endParaRPr lang="en-US" dirty="0"/>
          </a:p>
          <a:p>
            <a:pPr lvl="0"/>
            <a:r>
              <a:rPr lang="sr-Cyrl-RS" dirty="0" err="1"/>
              <a:t>Xavier</a:t>
            </a:r>
            <a:r>
              <a:rPr lang="sr-Cyrl-RS" dirty="0"/>
              <a:t>, </a:t>
            </a:r>
            <a:r>
              <a:rPr lang="sr-Latn-RS" dirty="0"/>
              <a:t>G.M.X., </a:t>
            </a:r>
            <a:r>
              <a:rPr lang="sr-Cyrl-RS" dirty="0" err="1"/>
              <a:t>José</a:t>
            </a:r>
            <a:r>
              <a:rPr lang="sr-Cyrl-RS" dirty="0"/>
              <a:t> </a:t>
            </a:r>
            <a:r>
              <a:rPr lang="sr-Cyrl-RS" dirty="0" err="1"/>
              <a:t>dos</a:t>
            </a:r>
            <a:r>
              <a:rPr lang="sr-Cyrl-RS" dirty="0"/>
              <a:t> </a:t>
            </a:r>
            <a:r>
              <a:rPr lang="sr-Cyrl-RS" dirty="0" err="1"/>
              <a:t>Santos</a:t>
            </a:r>
            <a:r>
              <a:rPr lang="sr-Cyrl-RS" dirty="0"/>
              <a:t> </a:t>
            </a:r>
            <a:r>
              <a:rPr lang="sr-Cyrl-RS" dirty="0" err="1"/>
              <a:t>Júnior</a:t>
            </a:r>
            <a:r>
              <a:rPr lang="sr-Cyrl-RS" dirty="0"/>
              <a:t>,</a:t>
            </a:r>
            <a:r>
              <a:rPr lang="sr-Latn-RS" dirty="0"/>
              <a:t> C.,</a:t>
            </a:r>
            <a:r>
              <a:rPr lang="sr-Cyrl-RS" dirty="0"/>
              <a:t> </a:t>
            </a:r>
            <a:r>
              <a:rPr lang="sr-Cyrl-RS" dirty="0" err="1"/>
              <a:t>Ribeiro</a:t>
            </a:r>
            <a:r>
              <a:rPr lang="sr-Cyrl-RS" dirty="0"/>
              <a:t>, </a:t>
            </a:r>
            <a:r>
              <a:rPr lang="sr-Latn-RS" dirty="0"/>
              <a:t>M.C.,</a:t>
            </a:r>
            <a:r>
              <a:rPr lang="sr-Cyrl-RS" dirty="0" err="1"/>
              <a:t>Teixeira</a:t>
            </a:r>
            <a:r>
              <a:rPr lang="sr-Latn-RS" dirty="0"/>
              <a:t>, G.M. (2024): </a:t>
            </a:r>
            <a:r>
              <a:rPr lang="sr-Cyrl-RS" i="1" dirty="0" err="1"/>
              <a:t>Burnout</a:t>
            </a:r>
            <a:r>
              <a:rPr lang="sr-Cyrl-RS" i="1" dirty="0"/>
              <a:t> </a:t>
            </a:r>
            <a:r>
              <a:rPr lang="sr-Cyrl-RS" i="1" dirty="0" err="1"/>
              <a:t>syndrome</a:t>
            </a:r>
            <a:r>
              <a:rPr lang="sr-Cyrl-RS" i="1" dirty="0"/>
              <a:t> </a:t>
            </a:r>
            <a:r>
              <a:rPr lang="sr-Cyrl-RS" i="1" dirty="0" err="1"/>
              <a:t>and</a:t>
            </a:r>
            <a:r>
              <a:rPr lang="sr-Cyrl-RS" i="1" dirty="0"/>
              <a:t> </a:t>
            </a:r>
            <a:r>
              <a:rPr lang="sr-Cyrl-RS" i="1" dirty="0" err="1"/>
              <a:t>coping</a:t>
            </a:r>
            <a:r>
              <a:rPr lang="sr-Cyrl-RS" i="1" dirty="0"/>
              <a:t> </a:t>
            </a:r>
            <a:r>
              <a:rPr lang="sr-Cyrl-RS" i="1" dirty="0" err="1"/>
              <a:t>strategies</a:t>
            </a:r>
            <a:r>
              <a:rPr lang="sr-Cyrl-RS" i="1" dirty="0"/>
              <a:t> </a:t>
            </a:r>
            <a:r>
              <a:rPr lang="sr-Cyrl-RS" i="1" dirty="0" err="1"/>
              <a:t>among</a:t>
            </a:r>
            <a:r>
              <a:rPr lang="sr-Cyrl-RS" i="1" dirty="0"/>
              <a:t> </a:t>
            </a:r>
            <a:r>
              <a:rPr lang="sr-Cyrl-RS" i="1" dirty="0" err="1"/>
              <a:t>professors</a:t>
            </a:r>
            <a:r>
              <a:rPr lang="sr-Cyrl-RS" i="1" dirty="0"/>
              <a:t> </a:t>
            </a:r>
            <a:r>
              <a:rPr lang="sr-Cyrl-RS" i="1" dirty="0" err="1"/>
              <a:t>in</a:t>
            </a:r>
            <a:r>
              <a:rPr lang="sr-Cyrl-RS" i="1" dirty="0"/>
              <a:t> </a:t>
            </a:r>
            <a:r>
              <a:rPr lang="sr-Cyrl-RS" i="1" dirty="0" err="1"/>
              <a:t>the</a:t>
            </a:r>
            <a:r>
              <a:rPr lang="sr-Cyrl-RS" i="1" dirty="0"/>
              <a:t> </a:t>
            </a:r>
            <a:r>
              <a:rPr lang="sr-Cyrl-RS" i="1" dirty="0" err="1"/>
              <a:t>health</a:t>
            </a:r>
            <a:r>
              <a:rPr lang="sr-Cyrl-RS" i="1" dirty="0"/>
              <a:t> </a:t>
            </a:r>
            <a:r>
              <a:rPr lang="sr-Cyrl-RS" i="1" dirty="0" err="1"/>
              <a:t>area</a:t>
            </a:r>
            <a:r>
              <a:rPr lang="sr-Latn-RS" i="1" dirty="0"/>
              <a:t>, </a:t>
            </a:r>
            <a:r>
              <a:rPr lang="sr-Cyrl-RS" dirty="0" err="1"/>
              <a:t>Rev</a:t>
            </a:r>
            <a:r>
              <a:rPr lang="sr-Cyrl-RS" dirty="0"/>
              <a:t> </a:t>
            </a:r>
            <a:r>
              <a:rPr lang="sr-Cyrl-RS" dirty="0" err="1"/>
              <a:t>Bras</a:t>
            </a:r>
            <a:r>
              <a:rPr lang="sr-Cyrl-RS" dirty="0"/>
              <a:t> </a:t>
            </a:r>
            <a:r>
              <a:rPr lang="sr-Cyrl-RS" dirty="0" err="1"/>
              <a:t>Med</a:t>
            </a:r>
            <a:r>
              <a:rPr lang="sr-Cyrl-RS" dirty="0"/>
              <a:t> </a:t>
            </a:r>
            <a:r>
              <a:rPr lang="sr-Cyrl-RS" dirty="0" err="1"/>
              <a:t>Trab</a:t>
            </a:r>
            <a:r>
              <a:rPr lang="sr-Cyrl-RS" dirty="0"/>
              <a:t>.</a:t>
            </a:r>
            <a:r>
              <a:rPr lang="sr-Latn-RS" dirty="0"/>
              <a:t>,</a:t>
            </a:r>
            <a:r>
              <a:rPr lang="sr-Cyrl-RS" dirty="0"/>
              <a:t> 14;22(3):e20241175.</a:t>
            </a:r>
            <a:r>
              <a:rPr lang="sr-Latn-RS" dirty="0"/>
              <a:t>, </a:t>
            </a:r>
            <a:r>
              <a:rPr lang="sr-Cyrl-RS" dirty="0"/>
              <a:t>(доступно на: </a:t>
            </a:r>
            <a:r>
              <a:rPr lang="sr-Cyrl-RS" u="sng" dirty="0">
                <a:hlinkClick r:id="rId4"/>
              </a:rPr>
              <a:t>https://pubmed.ncbi.nlm.nih.gov/39606754/</a:t>
            </a:r>
            <a:r>
              <a:rPr lang="sr-Cyrl-RS" dirty="0"/>
              <a:t>)</a:t>
            </a:r>
            <a:r>
              <a:rPr lang="sr-Latn-RS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9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/>
              <a:t>Стресори</a:t>
            </a:r>
            <a:r>
              <a:rPr lang="sr-Cyrl-RS" dirty="0"/>
              <a:t> на радном месту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6621195" cy="3880773"/>
          </a:xfrm>
        </p:spPr>
        <p:txBody>
          <a:bodyPr/>
          <a:lstStyle/>
          <a:p>
            <a:r>
              <a:rPr lang="sr-Cyrl-RS" dirty="0"/>
              <a:t>Индивидуални </a:t>
            </a:r>
            <a:r>
              <a:rPr lang="sr-Cyrl-RS" dirty="0" err="1"/>
              <a:t>стресори</a:t>
            </a:r>
            <a:r>
              <a:rPr lang="sr-Cyrl-RS" dirty="0"/>
              <a:t> укључују процесе који непосредно делују на запосленог или на сваку радну позицију, нпр. преоптерећеност радне улоге</a:t>
            </a:r>
          </a:p>
          <a:p>
            <a:r>
              <a:rPr lang="sr-Cyrl-RS" dirty="0"/>
              <a:t>Групни ниво </a:t>
            </a:r>
            <a:r>
              <a:rPr lang="sr-Cyrl-RS" dirty="0" err="1"/>
              <a:t>стресора</a:t>
            </a:r>
            <a:r>
              <a:rPr lang="sr-Cyrl-RS" dirty="0"/>
              <a:t> је проузрокован групном динамиком или понашањем руководиоца, нпр. шеф не показује довољно бриге за своје запослене. </a:t>
            </a:r>
          </a:p>
          <a:p>
            <a:r>
              <a:rPr lang="sr-Cyrl-RS" dirty="0"/>
              <a:t>Сви ови </a:t>
            </a:r>
            <a:r>
              <a:rPr lang="sr-Cyrl-RS" dirty="0" err="1"/>
              <a:t>стресори</a:t>
            </a:r>
            <a:r>
              <a:rPr lang="sr-Cyrl-RS" dirty="0"/>
              <a:t> спадају у организацијске </a:t>
            </a:r>
            <a:r>
              <a:rPr lang="sr-Cyrl-RS" dirty="0" err="1"/>
              <a:t>стресоре</a:t>
            </a:r>
            <a:r>
              <a:rPr lang="sr-Cyrl-RS" dirty="0"/>
              <a:t>, јер на сличан начин погађају велики број чланова организације.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/>
              <a:t>Изванорганизацијски</a:t>
            </a:r>
            <a:r>
              <a:rPr lang="sr-Cyrl-RS" dirty="0"/>
              <a:t> </a:t>
            </a:r>
            <a:r>
              <a:rPr lang="sr-Cyrl-RS" dirty="0" err="1"/>
              <a:t>стресори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r>
              <a:rPr lang="sr-Cyrl-RS" dirty="0"/>
              <a:t>Односе се на услове који делују на особу, али се налазе изван радног окружења</a:t>
            </a:r>
          </a:p>
          <a:p>
            <a:r>
              <a:rPr lang="sr-Cyrl-RS" dirty="0"/>
              <a:t>Неки од примера </a:t>
            </a:r>
            <a:r>
              <a:rPr lang="sr-Cyrl-RS" dirty="0" err="1"/>
              <a:t>изванорганизацијских</a:t>
            </a:r>
            <a:r>
              <a:rPr lang="sr-Cyrl-RS" dirty="0"/>
              <a:t> </a:t>
            </a:r>
            <a:r>
              <a:rPr lang="sr-Cyrl-RS" dirty="0" err="1"/>
              <a:t>стресора</a:t>
            </a:r>
            <a:r>
              <a:rPr lang="sr-Cyrl-RS" dirty="0"/>
              <a:t> су конфликти који настају у покушају да се избалансира приватни и пословни живот:</a:t>
            </a:r>
          </a:p>
          <a:p>
            <a:pPr lvl="1"/>
            <a:r>
              <a:rPr lang="sr-Cyrl-RS" sz="1800" dirty="0"/>
              <a:t>гужва у саобраћају на путу ка радном месту, </a:t>
            </a:r>
          </a:p>
          <a:p>
            <a:pPr lvl="1"/>
            <a:r>
              <a:rPr lang="sr-Cyrl-RS" sz="1800" dirty="0"/>
              <a:t>позитивна и негативна претходна животна искуства и догађаји који немају везе са радним местом, али се посредно могу одразити на функционисање запосленог (болест члана породице, смртни случај, рођење детета)…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err="1"/>
              <a:t>Стресори</a:t>
            </a:r>
            <a:r>
              <a:rPr lang="sr-Cyrl-RS" dirty="0"/>
              <a:t> на радном месту деле се и на: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Cyrl-RS" dirty="0"/>
          </a:p>
          <a:p>
            <a:r>
              <a:rPr lang="sr-Cyrl-RS" dirty="0"/>
              <a:t>Физичке услове (</a:t>
            </a:r>
            <a:r>
              <a:rPr lang="sr-Latn-RS" dirty="0"/>
              <a:t>осветљење, </a:t>
            </a:r>
            <a:r>
              <a:rPr lang="sr-Cyrl-RS" dirty="0"/>
              <a:t>бука, чистоћа)</a:t>
            </a:r>
          </a:p>
          <a:p>
            <a:r>
              <a:rPr lang="sr-Cyrl-RS" dirty="0"/>
              <a:t>Међуљудске односе (</a:t>
            </a:r>
            <a:r>
              <a:rPr lang="sr-Latn-RS" dirty="0"/>
              <a:t>односи</a:t>
            </a:r>
            <a:r>
              <a:rPr lang="sr-Cyrl-RS" dirty="0"/>
              <a:t> са </a:t>
            </a:r>
            <a:r>
              <a:rPr lang="sr-Latn-RS" dirty="0"/>
              <a:t>претпостављени</a:t>
            </a:r>
            <a:r>
              <a:rPr lang="sr-Cyrl-RS" dirty="0"/>
              <a:t>ма</a:t>
            </a:r>
            <a:r>
              <a:rPr lang="sr-Latn-RS" dirty="0"/>
              <a:t> и колег</a:t>
            </a:r>
            <a:r>
              <a:rPr lang="sr-Cyrl-RS" dirty="0"/>
              <a:t>ама</a:t>
            </a:r>
            <a:r>
              <a:rPr lang="sr-Latn-RS" dirty="0"/>
              <a:t>, степен емпатије</a:t>
            </a:r>
            <a:r>
              <a:rPr lang="sr-Cyrl-RS" dirty="0"/>
              <a:t>)</a:t>
            </a:r>
          </a:p>
          <a:p>
            <a:r>
              <a:rPr lang="sr-Cyrl-RS" dirty="0"/>
              <a:t>Личне карактеристике (</a:t>
            </a:r>
            <a:r>
              <a:rPr lang="sr-Latn-RS" dirty="0"/>
              <a:t>појединачне разлике запослених, посебна расположења или</a:t>
            </a:r>
            <a:r>
              <a:rPr lang="sr-Cyrl-RS" dirty="0"/>
              <a:t> у</a:t>
            </a:r>
            <a:r>
              <a:rPr lang="sr-Latn-RS" dirty="0"/>
              <a:t>слови</a:t>
            </a:r>
            <a:r>
              <a:rPr lang="sr-Cyrl-RS" dirty="0"/>
              <a:t>)</a:t>
            </a:r>
          </a:p>
          <a:p>
            <a:r>
              <a:rPr lang="sr-Cyrl-RS" dirty="0"/>
              <a:t>Радни задаци (</a:t>
            </a:r>
            <a:r>
              <a:rPr lang="sr-Latn-RS" dirty="0"/>
              <a:t>природа задатка, сложеност задатка и смисленост)</a:t>
            </a:r>
            <a:endParaRPr lang="sr-Cyrl-RS" dirty="0"/>
          </a:p>
          <a:p>
            <a:r>
              <a:rPr lang="sr-Cyrl-RS" dirty="0"/>
              <a:t>Улога запосленог </a:t>
            </a:r>
            <a:r>
              <a:rPr lang="sr-Latn-RS" dirty="0"/>
              <a:t>(положај запосленог у складу са његовим знањима, вештинама и афинитетима, јасноћа и недвосмисленост улоге)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Остали </a:t>
            </a:r>
            <a:r>
              <a:rPr lang="sr-Cyrl-RS" dirty="0" err="1"/>
              <a:t>стресори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На стрес у вези са послом утичу и несигурна радна места, превелик обим посла, кратки рокови, чести прековремени рад, немогућност да се утиче на процес рада, лоша организација посла, лош стил руковођења, лоши услови рада (Лукић, Лазаревић, 2019; </a:t>
            </a:r>
            <a:r>
              <a:rPr lang="sr-Cyrl-RS" dirty="0" err="1"/>
              <a:t>Кекуш</a:t>
            </a:r>
            <a:r>
              <a:rPr lang="sr-Cyrl-RS" dirty="0"/>
              <a:t>, 2010).</a:t>
            </a:r>
            <a:endParaRPr lang="en-US" dirty="0"/>
          </a:p>
          <a:p>
            <a:r>
              <a:rPr lang="sr-Cyrl-RS" dirty="0"/>
              <a:t>С обзиром да постоје бројне поделе </a:t>
            </a:r>
            <a:r>
              <a:rPr lang="sr-Cyrl-RS" dirty="0" err="1"/>
              <a:t>стресора</a:t>
            </a:r>
            <a:r>
              <a:rPr lang="sr-Cyrl-RS" dirty="0"/>
              <a:t> на послу, тешко је издвојити само један </a:t>
            </a:r>
            <a:r>
              <a:rPr lang="sr-Cyrl-RS" dirty="0" err="1"/>
              <a:t>стресор</a:t>
            </a:r>
            <a:r>
              <a:rPr lang="sr-Cyrl-RS" dirty="0"/>
              <a:t> или једну изоловану групу </a:t>
            </a:r>
            <a:r>
              <a:rPr lang="sr-Cyrl-RS" dirty="0" err="1"/>
              <a:t>стресора</a:t>
            </a:r>
            <a:r>
              <a:rPr lang="sr-Cyrl-RS" dirty="0"/>
              <a:t> која делује на запосленог. Углавном се њихово деловање преклапа са другим групама </a:t>
            </a:r>
            <a:r>
              <a:rPr lang="sr-Cyrl-RS" dirty="0" err="1"/>
              <a:t>стресора</a:t>
            </a:r>
            <a:r>
              <a:rPr lang="sr-Cyrl-RS" dirty="0"/>
              <a:t> и међусобно су повезани</a:t>
            </a:r>
            <a:r>
              <a:rPr lang="sr-Latn-RS" dirty="0"/>
              <a:t> </a:t>
            </a:r>
            <a:r>
              <a:rPr lang="sr-Cyrl-RS" dirty="0"/>
              <a:t>(Попов, 2018). 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Емоционални рад као </a:t>
            </a:r>
            <a:r>
              <a:rPr lang="sr-Cyrl-RS" dirty="0" err="1"/>
              <a:t>стресор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Емоционални рад представља емоционалне захтеве са којима се запослени суочавају на радном месту</a:t>
            </a:r>
            <a:r>
              <a:rPr lang="sr-Latn-RS" dirty="0"/>
              <a:t> </a:t>
            </a:r>
            <a:r>
              <a:rPr lang="sr-Cyrl-RS" dirty="0"/>
              <a:t>(Попов, 2018).</a:t>
            </a:r>
          </a:p>
          <a:p>
            <a:r>
              <a:rPr lang="sr-Cyrl-RS" dirty="0"/>
              <a:t>Послови који највише укључују емоционални рад јесу они који од запосленог захтевају контакт лицем-у-лице са клијентом или друге варијанте директног контакта, посао који има за циљ да код својих клијената изазове одређену емоцију.</a:t>
            </a:r>
          </a:p>
          <a:p>
            <a:r>
              <a:rPr lang="sr-Cyrl-RS" dirty="0"/>
              <a:t>Обухвата послове на којима је потребно да се потисну праве емоције и/или испољавају само позитивне емоције.</a:t>
            </a:r>
          </a:p>
          <a:p>
            <a:r>
              <a:rPr lang="sr-Cyrl-RS" dirty="0"/>
              <a:t>Рад са клијентом агресивног понашања такође спада у емоционални рад, која може да има и трауматски карактер.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Малтретирање као </a:t>
            </a:r>
            <a:r>
              <a:rPr lang="sr-Cyrl-RS" dirty="0" err="1"/>
              <a:t>стресор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692" y="1529862"/>
            <a:ext cx="6963508" cy="4511501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Малтретирање на радном месту је насилан, разарајући друштвени феномен који погађа стручњаке из различитих области.</a:t>
            </a:r>
            <a:r>
              <a:rPr lang="sr-Cyrl-RS" dirty="0"/>
              <a:t> </a:t>
            </a:r>
          </a:p>
          <a:p>
            <a:r>
              <a:rPr lang="sr-Cyrl-RS" dirty="0"/>
              <a:t>У питању</a:t>
            </a:r>
            <a:r>
              <a:rPr lang="sr-Latn-RS" dirty="0"/>
              <a:t> је агресивно понашање које особа, било које старосне групе, пола или професије, може </a:t>
            </a:r>
            <a:r>
              <a:rPr lang="sr-Cyrl-RS" dirty="0"/>
              <a:t>усмерити</a:t>
            </a:r>
            <a:r>
              <a:rPr lang="sr-Latn-RS" dirty="0"/>
              <a:t> према некоме са циљем наношења штете у различитим контекстима</a:t>
            </a:r>
            <a:r>
              <a:rPr lang="sr-Cyrl-RS" dirty="0"/>
              <a:t>. </a:t>
            </a:r>
          </a:p>
          <a:p>
            <a:r>
              <a:rPr lang="sr-Cyrl-RS" dirty="0"/>
              <a:t>Овакав вид психолошке, вербалне или физичке агресије д</a:t>
            </a:r>
            <a:r>
              <a:rPr lang="sr-Latn-RS" dirty="0"/>
              <a:t>истанцира се од других врста насиља тиме што </a:t>
            </a:r>
            <a:r>
              <a:rPr lang="sr-Cyrl-RS" dirty="0"/>
              <a:t>је у питању</a:t>
            </a:r>
            <a:r>
              <a:rPr lang="sr-Latn-RS" dirty="0"/>
              <a:t> намерна, понављајућа </a:t>
            </a:r>
            <a:r>
              <a:rPr lang="sr-Cyrl-RS" dirty="0"/>
              <a:t>друштвена </a:t>
            </a:r>
            <a:r>
              <a:rPr lang="sr-Latn-RS" dirty="0"/>
              <a:t>појава, која се одржава у оквиру односа неравнотеже моћи</a:t>
            </a:r>
            <a:r>
              <a:rPr lang="sr-Cyrl-RS" dirty="0"/>
              <a:t>, контроле над другом особом и у контексту је радног места.</a:t>
            </a:r>
          </a:p>
          <a:p>
            <a:r>
              <a:rPr lang="sr-Cyrl-RS" dirty="0"/>
              <a:t>Истраживања наводе да је у</a:t>
            </a:r>
            <a:r>
              <a:rPr lang="sr-Latn-RS" dirty="0"/>
              <a:t>честалост малтретирања на радном месту већа у јавном сектору (нпр. услуге, здравство, образовање и социјална помоћ) у поређењу са приватним сектором</a:t>
            </a:r>
            <a:r>
              <a:rPr lang="sr-Cyrl-RS" dirty="0"/>
              <a:t> (</a:t>
            </a:r>
            <a:r>
              <a:rPr lang="sr-Latn-RS" dirty="0"/>
              <a:t>Sani</a:t>
            </a:r>
            <a:r>
              <a:rPr lang="sr-Latn-BA" dirty="0"/>
              <a:t> et al., 202</a:t>
            </a:r>
            <a:r>
              <a:rPr lang="bs-Cyrl-BA" dirty="0"/>
              <a:t>5</a:t>
            </a:r>
            <a:r>
              <a:rPr lang="sr-Latn-BA" dirty="0"/>
              <a:t>).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412</TotalTime>
  <Words>3326</Words>
  <Application>Microsoft Office PowerPoint</Application>
  <PresentationFormat>On-screen Show (4:3)</PresentationFormat>
  <Paragraphs>144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Trebuchet MS</vt:lpstr>
      <vt:lpstr>Wingdings 3</vt:lpstr>
      <vt:lpstr>Facet</vt:lpstr>
      <vt:lpstr>Стратегије суочавања са стресом на радном месту</vt:lpstr>
      <vt:lpstr>      Аутори:  Марија Игњатовић струковни мастер медицинска сестра, Институт за ментално здравље Ивана Перић струковни мастер медицинска сестра, Општа болница Пожаревац</vt:lpstr>
      <vt:lpstr>Увод - стрес на радном месту</vt:lpstr>
      <vt:lpstr>Стресори на радном месту</vt:lpstr>
      <vt:lpstr>Изванорганизацијски стресори</vt:lpstr>
      <vt:lpstr>Стресори на радном месту деле се и на:</vt:lpstr>
      <vt:lpstr>Остали стресори</vt:lpstr>
      <vt:lpstr>Емоционални рад као стресор</vt:lpstr>
      <vt:lpstr>Малтретирање као стресор</vt:lpstr>
      <vt:lpstr>Симптоми стреса</vt:lpstr>
      <vt:lpstr>Burnout синдром – синдром сагоревања</vt:lpstr>
      <vt:lpstr>Burnout синдром – ризичне професије</vt:lpstr>
      <vt:lpstr>Личне карактеристике особа подложних синдрому сагоревања</vt:lpstr>
      <vt:lpstr>Димензије синдрома сагоревања</vt:lpstr>
      <vt:lpstr>Стратегије суочавања</vt:lpstr>
      <vt:lpstr>Адаптивне и маладаптивне стратегије</vt:lpstr>
      <vt:lpstr>Интервенције за управљање стресом </vt:lpstr>
      <vt:lpstr>Индивидуалне и организационе интервенције</vt:lpstr>
      <vt:lpstr>Едукативни програми</vt:lpstr>
      <vt:lpstr>Регулација емоција и позитивна репроцена</vt:lpstr>
      <vt:lpstr>Психолошке интервенције</vt:lpstr>
      <vt:lpstr>Социјална подршка</vt:lpstr>
      <vt:lpstr>Технике релаксације</vt:lpstr>
      <vt:lpstr>Дигиталне интервенције</vt:lpstr>
      <vt:lpstr>Кључне интервенције</vt:lpstr>
      <vt:lpstr>Анализа карактеристика свих типова интервенција</vt:lpstr>
      <vt:lpstr>Анализа карактеристика свих типова интервенција</vt:lpstr>
      <vt:lpstr>Zaključak</vt:lpstr>
      <vt:lpstr>Завршна реч</vt:lpstr>
      <vt:lpstr>Додатак - WHO водич за управљање стресом</vt:lpstr>
      <vt:lpstr>Додатак - The Wheel of Life</vt:lpstr>
      <vt:lpstr>Literatura</vt:lpstr>
      <vt:lpstr>Literatura</vt:lpstr>
      <vt:lpstr>Literatura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Marija</dc:creator>
  <cp:keywords/>
  <dc:description>generated using python-pptx</dc:description>
  <cp:lastModifiedBy>Marija Ignjatovic</cp:lastModifiedBy>
  <cp:revision>11</cp:revision>
  <dcterms:created xsi:type="dcterms:W3CDTF">2013-01-27T09:14:16Z</dcterms:created>
  <dcterms:modified xsi:type="dcterms:W3CDTF">2026-02-01T05:44:07Z</dcterms:modified>
  <cp:category/>
</cp:coreProperties>
</file>